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0"/>
  </p:notesMasterIdLst>
  <p:handoutMasterIdLst>
    <p:handoutMasterId r:id="rId51"/>
  </p:handoutMasterIdLst>
  <p:sldIdLst>
    <p:sldId id="259" r:id="rId2"/>
    <p:sldId id="416" r:id="rId3"/>
    <p:sldId id="420" r:id="rId4"/>
    <p:sldId id="480" r:id="rId5"/>
    <p:sldId id="439" r:id="rId6"/>
    <p:sldId id="440" r:id="rId7"/>
    <p:sldId id="444" r:id="rId8"/>
    <p:sldId id="481" r:id="rId9"/>
    <p:sldId id="394" r:id="rId10"/>
    <p:sldId id="421" r:id="rId11"/>
    <p:sldId id="441" r:id="rId12"/>
    <p:sldId id="396" r:id="rId13"/>
    <p:sldId id="483" r:id="rId14"/>
    <p:sldId id="484" r:id="rId15"/>
    <p:sldId id="422" r:id="rId16"/>
    <p:sldId id="445" r:id="rId17"/>
    <p:sldId id="423" r:id="rId18"/>
    <p:sldId id="460" r:id="rId19"/>
    <p:sldId id="400" r:id="rId20"/>
    <p:sldId id="461" r:id="rId21"/>
    <p:sldId id="401" r:id="rId22"/>
    <p:sldId id="453" r:id="rId23"/>
    <p:sldId id="465" r:id="rId24"/>
    <p:sldId id="466" r:id="rId25"/>
    <p:sldId id="463" r:id="rId26"/>
    <p:sldId id="468" r:id="rId27"/>
    <p:sldId id="482" r:id="rId28"/>
    <p:sldId id="471" r:id="rId29"/>
    <p:sldId id="472" r:id="rId30"/>
    <p:sldId id="470" r:id="rId31"/>
    <p:sldId id="473" r:id="rId32"/>
    <p:sldId id="474" r:id="rId33"/>
    <p:sldId id="457" r:id="rId34"/>
    <p:sldId id="449" r:id="rId35"/>
    <p:sldId id="403" r:id="rId36"/>
    <p:sldId id="451" r:id="rId37"/>
    <p:sldId id="475" r:id="rId38"/>
    <p:sldId id="404" r:id="rId39"/>
    <p:sldId id="406" r:id="rId40"/>
    <p:sldId id="485" r:id="rId41"/>
    <p:sldId id="407" r:id="rId42"/>
    <p:sldId id="476" r:id="rId43"/>
    <p:sldId id="477" r:id="rId44"/>
    <p:sldId id="479" r:id="rId45"/>
    <p:sldId id="478" r:id="rId46"/>
    <p:sldId id="415" r:id="rId47"/>
    <p:sldId id="436" r:id="rId48"/>
    <p:sldId id="392" r:id="rId49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CC9900"/>
    <a:srgbClr val="0000FF"/>
    <a:srgbClr val="FFF697"/>
    <a:srgbClr val="FFF4EF"/>
    <a:srgbClr val="E6E6E6"/>
    <a:srgbClr val="FFF2EB"/>
    <a:srgbClr val="FFE8DD"/>
    <a:srgbClr val="FFCC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18" autoAdjust="0"/>
    <p:restoredTop sz="94660"/>
  </p:normalViewPr>
  <p:slideViewPr>
    <p:cSldViewPr>
      <p:cViewPr varScale="1">
        <p:scale>
          <a:sx n="115" d="100"/>
          <a:sy n="115" d="100"/>
        </p:scale>
        <p:origin x="115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74"/>
    </p:cViewPr>
  </p:sorterViewPr>
  <p:notesViewPr>
    <p:cSldViewPr>
      <p:cViewPr varScale="1">
        <p:scale>
          <a:sx n="64" d="100"/>
          <a:sy n="64" d="100"/>
        </p:scale>
        <p:origin x="291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3C52A79-9F2A-480E-A20F-DA8C5701A4C3}" type="datetime1">
              <a:rPr lang="zh-TW" altLang="en-US"/>
              <a:pPr>
                <a:defRPr/>
              </a:pPr>
              <a:t>2016/09/14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AEB99EE-1F5C-411A-8752-390450CE79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934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D7FE9A-20A1-4352-9A34-AB9C1CB2322F}" type="datetime1">
              <a:rPr lang="zh-TW" altLang="en-US"/>
              <a:pPr>
                <a:defRPr/>
              </a:pPr>
              <a:t>2016/09/14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3F824E9-F5E3-4F7D-AA63-EBA210A403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290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B1749E1C-8089-4D77-B2C4-B78DD8FF00DB}" type="slidenum">
              <a:rPr lang="zh-TW" altLang="en-US" smtClean="0"/>
              <a:pPr eaLnBrk="1" hangingPunct="1"/>
              <a:t>1</a:t>
            </a:fld>
            <a:endParaRPr lang="zh-TW" altLang="en-US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797634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29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hape 29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162232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29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hape 29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9026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>
      <p:bgPr>
        <a:solidFill>
          <a:srgbClr val="FF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 userDrawn="1"/>
        </p:nvSpPr>
        <p:spPr>
          <a:xfrm rot="10800000">
            <a:off x="-1044352" y="2114550"/>
            <a:ext cx="6507332" cy="5906577"/>
          </a:xfrm>
          <a:prstGeom prst="rect">
            <a:avLst/>
          </a:prstGeom>
          <a:gradFill flip="none" rotWithShape="1">
            <a:gsLst>
              <a:gs pos="0">
                <a:srgbClr val="FFF4EF"/>
              </a:gs>
              <a:gs pos="100000">
                <a:srgbClr val="FF996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6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7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8" name="矩形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rgbClr val="FFCC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rgbClr val="FF996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11" name="橢圓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87338"/>
            <a:ext cx="21844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19"/>
          <p:cNvSpPr txBox="1">
            <a:spLocks noChangeArrowheads="1"/>
          </p:cNvSpPr>
          <p:nvPr userDrawn="1"/>
        </p:nvSpPr>
        <p:spPr bwMode="auto">
          <a:xfrm>
            <a:off x="1746250" y="6022975"/>
            <a:ext cx="5634038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b="1" smtClean="0">
                <a:solidFill>
                  <a:srgbClr val="323543"/>
                </a:solidFill>
                <a:latin typeface="標楷體" pitchFamily="65" charset="-120"/>
                <a:ea typeface="標楷體" pitchFamily="65" charset="-120"/>
              </a:rPr>
              <a:t>增進弱勢族群教育機會</a:t>
            </a:r>
            <a:r>
              <a:rPr kumimoji="0" lang="en-US" altLang="zh-TW" b="1" smtClean="0">
                <a:solidFill>
                  <a:srgbClr val="323543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b="1" smtClean="0">
                <a:solidFill>
                  <a:srgbClr val="323543"/>
                </a:solidFill>
                <a:latin typeface="標楷體" pitchFamily="65" charset="-120"/>
                <a:ea typeface="標楷體" pitchFamily="65" charset="-120"/>
              </a:rPr>
              <a:t>確保社會公平正義原則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78953" y="286931"/>
            <a:ext cx="7000455" cy="1962912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B39FC-3149-4144-921F-E47D0890D448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19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9875" y="1834870"/>
            <a:ext cx="6337673" cy="4753255"/>
          </a:xfrm>
          <a:prstGeom prst="ellipse">
            <a:avLst/>
          </a:prstGeom>
          <a:ln>
            <a:noFill/>
          </a:ln>
          <a:effectLst>
            <a:softEdge rad="1155700"/>
          </a:effectLst>
        </p:spPr>
      </p:pic>
      <p:sp>
        <p:nvSpPr>
          <p:cNvPr id="9" name="直線接點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rgbClr val="FF99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7311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5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6" name="矩形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7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8" name="矩形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9" name="矩形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10" name="直線接點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1" name="橢圓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2" name="橢圓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3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F1891-ACBF-4DCF-9C5A-17E9517C5D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44759-2261-4F88-8B0A-4C25B2E22369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1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080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10"/>
          <p:cNvGrpSpPr>
            <a:grpSpLocks/>
          </p:cNvGrpSpPr>
          <p:nvPr userDrawn="1"/>
        </p:nvGrpSpPr>
        <p:grpSpPr bwMode="auto">
          <a:xfrm>
            <a:off x="1403350" y="5346700"/>
            <a:ext cx="7329488" cy="1020763"/>
            <a:chOff x="1403648" y="5346396"/>
            <a:chExt cx="7329703" cy="1020792"/>
          </a:xfrm>
        </p:grpSpPr>
        <p:pic>
          <p:nvPicPr>
            <p:cNvPr id="5" name="圖片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733256"/>
              <a:ext cx="6948866" cy="633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674" y="5346396"/>
              <a:ext cx="761677" cy="773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65192" y="404664"/>
            <a:ext cx="7578808" cy="58605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7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7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8" name="矩形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9" name="矩形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10" name="矩形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1" name="矩形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12" name="直線接點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3" name="橢圓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4" name="橢圓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40F9D-1D4D-43AD-BCF1-EE06EBA1F215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1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EB30121-7165-4C4E-9C78-20B82584569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588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4" name="直線接點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5" name="矩形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16" name="橢圓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7" name="橢圓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CA2E-A213-4005-B84E-535C954843D6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19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859A26A-7C78-4513-B75A-3D241755A9B6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3434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12E15-D68B-4AC4-A8C4-37FF723AC54A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3EDBB-60FE-4F31-B5F2-4425EAF328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110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3" name="矩形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4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5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7" name="矩形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8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D659B-3EAA-4443-B24C-146D24B32A84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9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9BC285-FFCA-4E5C-B6C7-DBB5EC948B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13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6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7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8" name="矩形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9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10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12" name="直線接點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3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4" name="橢圓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5" name="矩形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投影片編號版面配置區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3F36BA5-2242-48A0-B3F3-7E03D5618B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7" name="日期版面配置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B58B4-C6D5-4E37-9805-6E5501FC5D30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18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574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7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8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9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10" name="矩形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1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2" name="矩形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13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4" name="橢圓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5" name="矩形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投影片編號版面配置區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4ABB6-3EBC-48CF-A535-5061B74E857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7" name="日期版面配置區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D46DC-D43B-4001-93AC-AD01466225DD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18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487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DD82B-CB82-438A-8AB9-0C4A652AD472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614EB-BCAB-407A-A7E5-312826F590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63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102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mtClean="0">
              <a:latin typeface="Georgia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rgbClr val="FFCC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FFFFFF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887E79DE-8998-4E91-B67B-9DC275F31751}" type="datetime1">
              <a:rPr lang="zh-TW" altLang="en-US"/>
              <a:pPr>
                <a:defRPr/>
              </a:pPr>
              <a:t>2016/09/14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FFFFFF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34950" y="0"/>
            <a:ext cx="8832850" cy="6546850"/>
          </a:xfrm>
          <a:prstGeom prst="rect">
            <a:avLst/>
          </a:prstGeom>
          <a:noFill/>
          <a:ln w="9525" cap="flat" cmpd="sng" algn="ctr">
            <a:solidFill>
              <a:srgbClr val="FF996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rgbClr val="FF99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rgbClr val="FF9966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F05F57B-D43D-4D85-978D-A06DAB710497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1038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1908175" y="228600"/>
            <a:ext cx="7073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100-101</a:t>
            </a:r>
            <a:r>
              <a:rPr lang="zh-TW" altLang="en-US" smtClean="0"/>
              <a:t>年教育優先區計畫網路填報審查系統建置計畫</a:t>
            </a:r>
            <a:endParaRPr lang="en-US" altLang="zh-TW" smtClean="0"/>
          </a:p>
        </p:txBody>
      </p:sp>
      <p:sp>
        <p:nvSpPr>
          <p:cNvPr id="1039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pic>
        <p:nvPicPr>
          <p:cNvPr id="1040" name="圖片 1"/>
          <p:cNvPicPr>
            <a:picLocks noChangeAspect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82550"/>
            <a:ext cx="1514475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42" r:id="rId9"/>
    <p:sldLayoutId id="2147484051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712D1C"/>
          </a:solidFill>
          <a:latin typeface="標楷體" pitchFamily="65" charset="-120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712D1C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712D1C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712D1C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712D1C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rgbClr val="712D1C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rgbClr val="712D1C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rgbClr val="712D1C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rgbClr val="712D1C"/>
          </a:solidFill>
          <a:latin typeface="標楷體" pitchFamily="65" charset="-120"/>
          <a:ea typeface="標楷體" pitchFamily="65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m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m.tw/chrom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210.240.190.99/edu_dl/104/104_%E6%95%99%E8%82%B2%E5%84%AA%E5%85%88%E5%8D%80%E5%A1%AB%E5%A0%B1%E7%B3%BB%E7%B5%B1%E7%B6%B2%E7%AB%99_%E4%BD%BF%E7%94%A8%E6%89%8B%E5%86%8A_%E6%95%99%E8%82%B2%E5%B1%80(%E8%99%95)%E7%89%88.pdf" TargetMode="External"/><Relationship Id="rId2" Type="http://schemas.openxmlformats.org/officeDocument/2006/relationships/hyperlink" Target="http://210.240.190.99/edu_dl/104/104_%E6%95%99%E8%82%B2%E5%84%AA%E5%85%88%E5%8D%80%E5%A1%AB%E5%A0%B1%E7%B3%BB%E7%B5%B1%E7%B6%B2%E7%AB%99_%E4%BD%BF%E7%94%A8%E6%89%8B%E5%86%8A_%E5%AD%B8%E6%A0%A1%E7%89%88.pdf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210.240.190.99/edu/modules/tad_faq/" TargetMode="External"/><Relationship Id="rId2" Type="http://schemas.openxmlformats.org/officeDocument/2006/relationships/hyperlink" Target="http://210.240.190.99/edu/modules/tad_cbox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2"/>
          <p:cNvSpPr>
            <a:spLocks noGrp="1"/>
          </p:cNvSpPr>
          <p:nvPr>
            <p:ph type="title"/>
          </p:nvPr>
        </p:nvSpPr>
        <p:spPr>
          <a:xfrm>
            <a:off x="2062163" y="404664"/>
            <a:ext cx="6999287" cy="1422400"/>
          </a:xfrm>
        </p:spPr>
        <p:txBody>
          <a:bodyPr anchor="ctr"/>
          <a:lstStyle/>
          <a:p>
            <a:pPr fontAlgn="ctr">
              <a:defRPr/>
            </a:pPr>
            <a:r>
              <a:rPr lang="en-US" altLang="zh-TW" dirty="0" smtClean="0"/>
              <a:t>106</a:t>
            </a:r>
            <a:r>
              <a:rPr lang="zh-TW" altLang="zh-TW" dirty="0" smtClean="0"/>
              <a:t>年</a:t>
            </a:r>
            <a:r>
              <a:rPr lang="zh-TW" altLang="en-US" dirty="0" smtClean="0"/>
              <a:t>度</a:t>
            </a:r>
            <a:r>
              <a:rPr lang="zh-TW" altLang="zh-TW" dirty="0" smtClean="0"/>
              <a:t>教育優先區計畫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網路填報系統操作</a:t>
            </a:r>
            <a:r>
              <a:rPr lang="zh-TW" altLang="zh-TW" dirty="0" smtClean="0"/>
              <a:t>說明</a:t>
            </a:r>
            <a:endParaRPr lang="zh-TW" altLang="en-US" dirty="0" smtClean="0">
              <a:solidFill>
                <a:srgbClr val="712D1C"/>
              </a:solidFill>
            </a:endParaRPr>
          </a:p>
        </p:txBody>
      </p:sp>
      <p:sp>
        <p:nvSpPr>
          <p:cNvPr id="11267" name="標題 1"/>
          <p:cNvSpPr>
            <a:spLocks/>
          </p:cNvSpPr>
          <p:nvPr/>
        </p:nvSpPr>
        <p:spPr bwMode="auto">
          <a:xfrm>
            <a:off x="5292725" y="6308725"/>
            <a:ext cx="38512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kumimoji="0" lang="en-US" altLang="zh-TW" sz="12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kumimoji="0" lang="zh-TW" altLang="en-US" sz="12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年度教育</a:t>
            </a:r>
            <a:r>
              <a:rPr kumimoji="0" lang="zh-TW" altLang="en-US" sz="1200" b="1" dirty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優先區計畫網路填報審查系統建置</a:t>
            </a:r>
            <a:r>
              <a:rPr kumimoji="0" lang="zh-TW" altLang="en-US" sz="12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kumimoji="0" lang="zh-TW" altLang="en-US" sz="1200" b="1" dirty="0">
              <a:solidFill>
                <a:srgbClr val="712D1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268" name="Shape 204"/>
          <p:cNvSpPr txBox="1">
            <a:spLocks noChangeArrowheads="1"/>
          </p:cNvSpPr>
          <p:nvPr/>
        </p:nvSpPr>
        <p:spPr bwMode="auto">
          <a:xfrm>
            <a:off x="395536" y="2745731"/>
            <a:ext cx="447081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報告人：楊銀興</a:t>
            </a:r>
            <a:r>
              <a:rPr lang="zh-TW" altLang="en-US" sz="1600" dirty="0">
                <a:solidFill>
                  <a:srgbClr val="0000FF"/>
                </a:solidFill>
                <a:ea typeface="標楷體" pitchFamily="65" charset="-120"/>
              </a:rPr>
              <a:t>（</a:t>
            </a:r>
            <a:r>
              <a:rPr lang="zh-TW" altLang="en-US" sz="1600" dirty="0" smtClean="0">
                <a:solidFill>
                  <a:srgbClr val="0000FF"/>
                </a:solidFill>
                <a:ea typeface="標楷體" pitchFamily="65" charset="-120"/>
              </a:rPr>
              <a:t>計畫主持人）</a:t>
            </a:r>
            <a:r>
              <a:rPr lang="en-US" altLang="zh-TW" sz="1600" dirty="0">
                <a:solidFill>
                  <a:srgbClr val="0000FF"/>
                </a:solidFill>
                <a:ea typeface="標楷體" pitchFamily="65" charset="-120"/>
              </a:rPr>
              <a:t/>
            </a:r>
            <a:br>
              <a:rPr lang="en-US" altLang="zh-TW" sz="1600" dirty="0">
                <a:solidFill>
                  <a:srgbClr val="0000FF"/>
                </a:solidFill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　　　　</a:t>
            </a:r>
            <a:r>
              <a:rPr lang="zh-TW" altLang="en-US" sz="2800" dirty="0">
                <a:solidFill>
                  <a:srgbClr val="0000FF"/>
                </a:solidFill>
                <a:ea typeface="標楷體" pitchFamily="65" charset="-120"/>
              </a:rPr>
              <a:t>侯世昌</a:t>
            </a:r>
            <a:r>
              <a:rPr lang="zh-TW" altLang="en-US" sz="1600" dirty="0" smtClean="0">
                <a:solidFill>
                  <a:srgbClr val="0000FF"/>
                </a:solidFill>
                <a:ea typeface="標楷體" pitchFamily="65" charset="-120"/>
              </a:rPr>
              <a:t>（協</a:t>
            </a:r>
            <a:r>
              <a:rPr lang="zh-TW" altLang="en-US" sz="1600" dirty="0">
                <a:solidFill>
                  <a:srgbClr val="0000FF"/>
                </a:solidFill>
                <a:ea typeface="標楷體" pitchFamily="65" charset="-120"/>
              </a:rPr>
              <a:t>同</a:t>
            </a:r>
            <a:r>
              <a:rPr lang="zh-TW" altLang="en-US" sz="1600" dirty="0" smtClean="0">
                <a:solidFill>
                  <a:srgbClr val="0000FF"/>
                </a:solidFill>
                <a:ea typeface="標楷體" pitchFamily="65" charset="-120"/>
              </a:rPr>
              <a:t>主持人）</a:t>
            </a:r>
            <a:r>
              <a:rPr lang="en-US" altLang="zh-TW" sz="2800" dirty="0" smtClean="0">
                <a:solidFill>
                  <a:srgbClr val="0000FF"/>
                </a:solidFill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0000FF"/>
                </a:solidFill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0000FF"/>
                </a:solidFill>
                <a:ea typeface="標楷體" pitchFamily="65" charset="-120"/>
              </a:rPr>
              <a:t>　　　　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Georgia" pitchFamily="18" charset="0"/>
              </a:rPr>
              <a:t>江志正</a:t>
            </a:r>
            <a:r>
              <a:rPr lang="zh-TW" altLang="en-US" sz="1600" dirty="0">
                <a:solidFill>
                  <a:srgbClr val="0000FF"/>
                </a:solidFill>
                <a:ea typeface="標楷體" pitchFamily="65" charset="-120"/>
              </a:rPr>
              <a:t>（協同主持人）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Georgia" pitchFamily="18" charset="0"/>
              </a:rPr>
              <a:t/>
            </a:r>
            <a:br>
              <a:rPr lang="en-US" altLang="zh-TW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Georgia" pitchFamily="18" charset="0"/>
              </a:rPr>
            </a:b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Georgia" pitchFamily="18" charset="0"/>
              </a:rPr>
              <a:t>　　　　官聖政</a:t>
            </a:r>
            <a:r>
              <a:rPr lang="zh-TW" altLang="en-US" sz="1600" dirty="0">
                <a:solidFill>
                  <a:srgbClr val="0000FF"/>
                </a:solidFill>
                <a:ea typeface="標楷體" pitchFamily="65" charset="-120"/>
              </a:rPr>
              <a:t>（協同主持人</a:t>
            </a:r>
            <a:r>
              <a:rPr lang="zh-TW" altLang="en-US" sz="1600" dirty="0" smtClean="0">
                <a:solidFill>
                  <a:srgbClr val="0000FF"/>
                </a:solidFill>
                <a:ea typeface="標楷體" pitchFamily="65" charset="-120"/>
              </a:rPr>
              <a:t>）</a:t>
            </a:r>
            <a:r>
              <a:rPr lang="en-US" altLang="zh-TW" sz="1600" dirty="0" smtClean="0">
                <a:solidFill>
                  <a:srgbClr val="0000FF"/>
                </a:solidFill>
                <a:ea typeface="標楷體" pitchFamily="65" charset="-120"/>
              </a:rPr>
              <a:t/>
            </a:r>
            <a:br>
              <a:rPr lang="en-US" altLang="zh-TW" sz="1600" dirty="0" smtClean="0">
                <a:solidFill>
                  <a:srgbClr val="0000FF"/>
                </a:solidFill>
                <a:ea typeface="標楷體" pitchFamily="65" charset="-120"/>
              </a:rPr>
            </a:b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Georgia" pitchFamily="18" charset="0"/>
              </a:rPr>
              <a:t>　　　　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Georgia" pitchFamily="18" charset="0"/>
              </a:rPr>
              <a:t>江忠霖</a:t>
            </a:r>
            <a:r>
              <a:rPr lang="zh-TW" altLang="en-US" sz="1600" dirty="0" smtClean="0">
                <a:solidFill>
                  <a:srgbClr val="0000FF"/>
                </a:solidFill>
                <a:ea typeface="標楷體" pitchFamily="65" charset="-120"/>
              </a:rPr>
              <a:t>（專任助理）</a:t>
            </a:r>
            <a:endParaRPr lang="en-US" altLang="zh-TW" sz="16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sym typeface="Georgia" pitchFamily="18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sz="16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sym typeface="Georgia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203848" y="1628800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99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（縣市</a:t>
            </a:r>
            <a:r>
              <a:rPr lang="zh-TW" altLang="en-US" sz="2400" b="1" dirty="0">
                <a:solidFill>
                  <a:srgbClr val="FF99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對學校辦理說明會參考</a:t>
            </a:r>
            <a:r>
              <a:rPr lang="zh-TW" altLang="en-US" sz="2400" b="1" dirty="0" smtClean="0">
                <a:solidFill>
                  <a:srgbClr val="FF99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用）</a:t>
            </a:r>
            <a:endParaRPr lang="zh-TW" altLang="en-US" sz="2400" b="1" dirty="0">
              <a:solidFill>
                <a:srgbClr val="FF99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1116013" y="1340768"/>
            <a:ext cx="7343775" cy="4901282"/>
          </a:xfrm>
        </p:spPr>
        <p:txBody>
          <a:bodyPr/>
          <a:lstStyle/>
          <a:p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忘記帳號密碼的處理方式：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sz="2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1</a:t>
            </a:r>
            <a:r>
              <a:rPr lang="zh-TW" altLang="en-US" sz="2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、協助與</a:t>
            </a:r>
            <a:r>
              <a:rPr lang="zh-TW" altLang="en-US" sz="2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支援</a:t>
            </a:r>
            <a:r>
              <a:rPr lang="en-US" altLang="zh-TW" sz="2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2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忘記密碼？</a:t>
            </a:r>
            <a:endParaRPr lang="en-US" altLang="zh-TW" sz="21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  <a:p>
            <a:pPr lvl="1"/>
            <a:r>
              <a:rPr lang="en-US" altLang="zh-TW" sz="2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、輸入學校代號，並依指示取回新的密碼。</a:t>
            </a:r>
            <a:endParaRPr lang="en-US" altLang="zh-TW" sz="21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endParaRPr lang="zh-TW" altLang="en-US" sz="21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387" name="標題 2"/>
          <p:cNvSpPr>
            <a:spLocks/>
          </p:cNvSpPr>
          <p:nvPr/>
        </p:nvSpPr>
        <p:spPr bwMode="auto">
          <a:xfrm>
            <a:off x="966919" y="357692"/>
            <a:ext cx="7343775" cy="6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0" hangingPunct="0"/>
            <a:endParaRPr kumimoji="0" lang="en-US" altLang="zh-TW" sz="3200" b="1">
              <a:solidFill>
                <a:srgbClr val="712D1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388" name="標題 2"/>
          <p:cNvSpPr>
            <a:spLocks/>
          </p:cNvSpPr>
          <p:nvPr/>
        </p:nvSpPr>
        <p:spPr bwMode="auto">
          <a:xfrm>
            <a:off x="900113" y="404017"/>
            <a:ext cx="7343775" cy="57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0" hangingPunct="0"/>
            <a:r>
              <a:rPr lang="zh-TW" altLang="en-US" sz="3600" b="1" dirty="0" smtClean="0">
                <a:solidFill>
                  <a:srgbClr val="712D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3600" b="1" dirty="0">
                <a:solidFill>
                  <a:srgbClr val="712D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填報</a:t>
            </a:r>
            <a:r>
              <a:rPr lang="zh-TW" altLang="en-US" sz="3600" b="1" dirty="0" smtClean="0">
                <a:solidFill>
                  <a:srgbClr val="712D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系統（二</a:t>
            </a:r>
            <a:r>
              <a:rPr lang="zh-TW" altLang="en-US" sz="3600" b="1" dirty="0">
                <a:solidFill>
                  <a:srgbClr val="712D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kumimoji="0" lang="en-US" altLang="zh-TW" sz="3600" b="1" dirty="0">
              <a:solidFill>
                <a:srgbClr val="712D1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2997294" cy="164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47258"/>
            <a:ext cx="5184576" cy="34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內容版面配置區 1"/>
          <p:cNvSpPr>
            <a:spLocks noGrp="1"/>
          </p:cNvSpPr>
          <p:nvPr>
            <p:ph sz="quarter" idx="1"/>
          </p:nvPr>
        </p:nvSpPr>
        <p:spPr>
          <a:xfrm>
            <a:off x="611561" y="1665312"/>
            <a:ext cx="8532440" cy="4572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學校填報申請有三個步驟：</a:t>
            </a:r>
            <a:endParaRPr lang="en-US" altLang="zh-TW" sz="30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 2" pitchFamily="18" charset="2"/>
              <a:buNone/>
            </a:pP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363" name="標題 2"/>
          <p:cNvSpPr>
            <a:spLocks noGrp="1"/>
          </p:cNvSpPr>
          <p:nvPr>
            <p:ph type="title"/>
          </p:nvPr>
        </p:nvSpPr>
        <p:spPr>
          <a:xfrm>
            <a:off x="782638" y="381000"/>
            <a:ext cx="7578725" cy="585788"/>
          </a:xfrm>
        </p:spPr>
        <p:txBody>
          <a:bodyPr/>
          <a:lstStyle/>
          <a:p>
            <a:r>
              <a:rPr lang="zh-TW" altLang="en-US" sz="3600" dirty="0" smtClean="0">
                <a:solidFill>
                  <a:srgbClr val="712D1C"/>
                </a:solidFill>
              </a:rPr>
              <a:t>學校填報系統（三</a:t>
            </a:r>
            <a:r>
              <a:rPr lang="zh-TW" altLang="en-US" sz="3600" dirty="0">
                <a:solidFill>
                  <a:srgbClr val="712D1C"/>
                </a:solidFill>
              </a:rPr>
              <a:t>）</a:t>
            </a:r>
            <a:endParaRPr lang="zh-TW" altLang="en-US" sz="3600" dirty="0" smtClean="0">
              <a:solidFill>
                <a:srgbClr val="712D1C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7413" r="-33" b="1"/>
          <a:stretch/>
        </p:blipFill>
        <p:spPr>
          <a:xfrm>
            <a:off x="395536" y="2459328"/>
            <a:ext cx="8494125" cy="269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字方塊 2"/>
          <p:cNvSpPr txBox="1"/>
          <p:nvPr/>
        </p:nvSpPr>
        <p:spPr>
          <a:xfrm>
            <a:off x="5292080" y="3342762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、填寫學校資料</a:t>
            </a:r>
            <a:endParaRPr lang="en-US" altLang="zh-TW" sz="3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、申請補助經費</a:t>
            </a:r>
            <a:endParaRPr lang="en-US" altLang="zh-TW" sz="3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、上傳檢附資料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73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標題 2"/>
          <p:cNvSpPr>
            <a:spLocks noGrp="1"/>
          </p:cNvSpPr>
          <p:nvPr>
            <p:ph type="title" idx="4294967295"/>
          </p:nvPr>
        </p:nvSpPr>
        <p:spPr>
          <a:xfrm>
            <a:off x="1259905" y="381000"/>
            <a:ext cx="7704583" cy="585788"/>
          </a:xfrm>
        </p:spPr>
        <p:txBody>
          <a:bodyPr/>
          <a:lstStyle/>
          <a:p>
            <a:r>
              <a:rPr lang="zh-TW" altLang="en-US" sz="3200" dirty="0" smtClean="0"/>
              <a:t>學校填報系統</a:t>
            </a:r>
            <a:r>
              <a:rPr lang="zh-TW" altLang="en-US" sz="3200" dirty="0"/>
              <a:t>（</a:t>
            </a:r>
            <a:r>
              <a:rPr lang="zh-TW" altLang="en-US" sz="3200" dirty="0" smtClean="0"/>
              <a:t>四）：填寫學校資料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7413" r="-33" b="1"/>
          <a:stretch/>
        </p:blipFill>
        <p:spPr>
          <a:xfrm>
            <a:off x="395536" y="2459328"/>
            <a:ext cx="8494125" cy="269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323528" y="3573017"/>
            <a:ext cx="216024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2987824" y="3501008"/>
            <a:ext cx="1906802" cy="470398"/>
          </a:xfrm>
          <a:prstGeom prst="wedgeRectCallout">
            <a:avLst>
              <a:gd name="adj1" fmla="val -72981"/>
              <a:gd name="adj2" fmla="val 167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</a:rPr>
              <a:t>填寫</a:t>
            </a:r>
            <a:r>
              <a:rPr lang="zh-TW" altLang="en-US" b="1" dirty="0" smtClean="0">
                <a:solidFill>
                  <a:srgbClr val="0000FF"/>
                </a:solidFill>
              </a:rPr>
              <a:t>學校資料</a:t>
            </a: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49661" y="5220823"/>
            <a:ext cx="8714828" cy="1420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35" y="2281651"/>
            <a:ext cx="5444104" cy="3552433"/>
          </a:xfrm>
          <a:prstGeom prst="rect">
            <a:avLst/>
          </a:prstGeom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1241664" y="322662"/>
            <a:ext cx="7578808" cy="586058"/>
          </a:xfrm>
        </p:spPr>
        <p:txBody>
          <a:bodyPr anchor="ctr"/>
          <a:lstStyle/>
          <a:p>
            <a:r>
              <a:rPr lang="en-US" altLang="zh-TW" sz="3000" dirty="0" smtClean="0">
                <a:solidFill>
                  <a:schemeClr val="tx1"/>
                </a:solidFill>
              </a:rPr>
              <a:t>1</a:t>
            </a:r>
            <a:r>
              <a:rPr lang="zh-TW" altLang="en-US" sz="3000" dirty="0" smtClean="0">
                <a:solidFill>
                  <a:schemeClr val="tx1"/>
                </a:solidFill>
              </a:rPr>
              <a:t>、學校基本資料（國中頁面）</a:t>
            </a:r>
            <a:endParaRPr lang="zh-TW" altLang="en-US" sz="3000" dirty="0">
              <a:solidFill>
                <a:schemeClr val="tx1"/>
              </a:solidFill>
            </a:endParaRP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039266" cy="463733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3528" y="2469000"/>
            <a:ext cx="3039266" cy="2972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圖說文字 2"/>
          <p:cNvSpPr/>
          <p:nvPr/>
        </p:nvSpPr>
        <p:spPr>
          <a:xfrm>
            <a:off x="5922433" y="1238448"/>
            <a:ext cx="2726730" cy="962923"/>
          </a:xfrm>
          <a:prstGeom prst="wedgeRectCallout">
            <a:avLst>
              <a:gd name="adj1" fmla="val 21813"/>
              <a:gd name="adj2" fmla="val 76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zh-TW" sz="1400" dirty="0"/>
              <a:t>此區國中才會出現，由心測中心</a:t>
            </a:r>
            <a:r>
              <a:rPr lang="zh-TW" altLang="zh-TW" sz="1400" dirty="0" smtClean="0"/>
              <a:t>提供</a:t>
            </a:r>
            <a:r>
              <a:rPr lang="en-US" altLang="zh-TW" sz="1400" dirty="0" smtClean="0"/>
              <a:t>105</a:t>
            </a:r>
            <a:r>
              <a:rPr lang="zh-TW" altLang="zh-TW" sz="1400" dirty="0" smtClean="0"/>
              <a:t>年度</a:t>
            </a:r>
            <a:r>
              <a:rPr lang="zh-TW" altLang="zh-TW" sz="1400" dirty="0"/>
              <a:t>教育會考參加人數、待加強人數、缺考人數</a:t>
            </a:r>
            <a:r>
              <a:rPr lang="zh-TW" altLang="en-US" sz="1400" dirty="0"/>
              <a:t>，由</a:t>
            </a:r>
            <a:r>
              <a:rPr lang="zh-TW" altLang="zh-TW" sz="1400" dirty="0"/>
              <a:t>系統自動匯入資料</a:t>
            </a:r>
            <a:r>
              <a:rPr lang="zh-TW" altLang="zh-TW" sz="1400" dirty="0" smtClean="0"/>
              <a:t>。</a:t>
            </a:r>
            <a:endParaRPr lang="zh-TW" altLang="en-US" sz="1400" dirty="0"/>
          </a:p>
        </p:txBody>
      </p:sp>
      <p:sp>
        <p:nvSpPr>
          <p:cNvPr id="9" name="矩形圖說文字 8"/>
          <p:cNvSpPr/>
          <p:nvPr/>
        </p:nvSpPr>
        <p:spPr>
          <a:xfrm>
            <a:off x="2915816" y="1336612"/>
            <a:ext cx="2907340" cy="758431"/>
          </a:xfrm>
          <a:prstGeom prst="wedgeRectCallout">
            <a:avLst>
              <a:gd name="adj1" fmla="val -35135"/>
              <a:gd name="adj2" fmla="val 983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</a:rPr>
              <a:t>填寫學生</a:t>
            </a:r>
            <a:r>
              <a:rPr lang="zh-TW" altLang="en-US" b="1" dirty="0" smtClean="0">
                <a:solidFill>
                  <a:srgbClr val="0000FF"/>
                </a:solidFill>
              </a:rPr>
              <a:t>人數、班級數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/>
              <a:t>※</a:t>
            </a:r>
            <a:r>
              <a:rPr lang="zh-TW" altLang="en-US" sz="1400" dirty="0" smtClean="0"/>
              <a:t>需填入數字、班級數會自動加總</a:t>
            </a:r>
            <a:endParaRPr lang="en-US" altLang="zh-TW" dirty="0" smtClean="0"/>
          </a:p>
        </p:txBody>
      </p:sp>
      <p:sp>
        <p:nvSpPr>
          <p:cNvPr id="13" name="文字方塊 12"/>
          <p:cNvSpPr txBox="1"/>
          <p:nvPr/>
        </p:nvSpPr>
        <p:spPr>
          <a:xfrm>
            <a:off x="214586" y="5869141"/>
            <a:ext cx="87148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醒</a:t>
            </a:r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：「上學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年度全校學生</a:t>
            </a:r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人數」欄位，有部分學校係撈取</a:t>
            </a:r>
            <a:r>
              <a:rPr lang="en-US" altLang="zh-TW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學年度之資料，請各校核對後，依學校</a:t>
            </a:r>
            <a:r>
              <a:rPr lang="en-US" altLang="zh-TW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學年度實際狀況修正資料。</a:t>
            </a:r>
            <a:endParaRPr lang="zh-TW" altLang="en-US" sz="2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59013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94366" y="5048754"/>
            <a:ext cx="8526105" cy="16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1241664" y="322662"/>
            <a:ext cx="7578808" cy="586058"/>
          </a:xfrm>
        </p:spPr>
        <p:txBody>
          <a:bodyPr anchor="ctr"/>
          <a:lstStyle/>
          <a:p>
            <a:r>
              <a:rPr lang="en-US" altLang="zh-TW" sz="3000" dirty="0">
                <a:solidFill>
                  <a:schemeClr val="tx1"/>
                </a:solidFill>
              </a:rPr>
              <a:t>2</a:t>
            </a:r>
            <a:r>
              <a:rPr lang="zh-TW" altLang="en-US" sz="3000" dirty="0" smtClean="0">
                <a:solidFill>
                  <a:schemeClr val="tx1"/>
                </a:solidFill>
              </a:rPr>
              <a:t>、學校基本資料（國小頁面）</a:t>
            </a:r>
            <a:endParaRPr lang="zh-TW" altLang="en-US" sz="3000" dirty="0">
              <a:solidFill>
                <a:schemeClr val="tx1"/>
              </a:solidFill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1" y="1484784"/>
            <a:ext cx="2915057" cy="2524477"/>
          </a:xfrm>
          <a:prstGeom prst="rect">
            <a:avLst/>
          </a:prstGeom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16" y="1484784"/>
            <a:ext cx="5619764" cy="42865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95536" y="3107063"/>
            <a:ext cx="2664296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419872" y="1777013"/>
            <a:ext cx="1872208" cy="24101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23528" y="4580880"/>
            <a:ext cx="2907340" cy="758431"/>
          </a:xfrm>
          <a:prstGeom prst="wedgeRectCallout">
            <a:avLst>
              <a:gd name="adj1" fmla="val 16331"/>
              <a:gd name="adj2" fmla="val -1238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</a:rPr>
              <a:t>填寫學生</a:t>
            </a:r>
            <a:r>
              <a:rPr lang="zh-TW" altLang="en-US" b="1" dirty="0" smtClean="0">
                <a:solidFill>
                  <a:srgbClr val="0000FF"/>
                </a:solidFill>
              </a:rPr>
              <a:t>人數、班級數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/>
              <a:t>※</a:t>
            </a:r>
            <a:r>
              <a:rPr lang="zh-TW" altLang="en-US" sz="1400" dirty="0" smtClean="0"/>
              <a:t>需填入數字、班級數會自動加總</a:t>
            </a:r>
            <a:endParaRPr lang="en-US" altLang="zh-TW" dirty="0" smtClean="0"/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2483769" y="3942239"/>
            <a:ext cx="13509" cy="626132"/>
          </a:xfrm>
          <a:prstGeom prst="straightConnector1">
            <a:avLst/>
          </a:prstGeom>
          <a:ln w="57150" cap="flat" cmpd="sng" algn="ctr">
            <a:solidFill>
              <a:srgbClr val="CC99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V="1">
            <a:off x="2483769" y="4129001"/>
            <a:ext cx="805597" cy="439370"/>
          </a:xfrm>
          <a:prstGeom prst="straightConnector1">
            <a:avLst/>
          </a:prstGeom>
          <a:ln w="57150" cap="flat" cmpd="sng" algn="ctr">
            <a:solidFill>
              <a:srgbClr val="CC99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214586" y="5805264"/>
            <a:ext cx="87148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醒</a:t>
            </a:r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：「上學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年度全校學生</a:t>
            </a:r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人數」欄位，有部分學校係撈取</a:t>
            </a:r>
            <a:r>
              <a:rPr lang="en-US" altLang="zh-TW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學年度之資料，請各校核對後，依學校</a:t>
            </a:r>
            <a:r>
              <a:rPr lang="en-US" altLang="zh-TW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2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學年度實際狀況修正資料。</a:t>
            </a:r>
            <a:endParaRPr lang="zh-TW" altLang="en-US" sz="2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35384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318966" y="4941168"/>
            <a:ext cx="6709418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4006592" y="5805264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9"/>
          <p:cNvSpPr>
            <a:spLocks noGrp="1"/>
          </p:cNvSpPr>
          <p:nvPr>
            <p:ph type="title"/>
          </p:nvPr>
        </p:nvSpPr>
        <p:spPr>
          <a:xfrm>
            <a:off x="1241664" y="44624"/>
            <a:ext cx="7578808" cy="586058"/>
          </a:xfrm>
        </p:spPr>
        <p:txBody>
          <a:bodyPr anchor="ctr"/>
          <a:lstStyle/>
          <a:p>
            <a:r>
              <a:rPr lang="en-US" altLang="zh-TW" sz="3000" dirty="0">
                <a:solidFill>
                  <a:schemeClr val="tx1"/>
                </a:solidFill>
              </a:rPr>
              <a:t>3</a:t>
            </a:r>
            <a:r>
              <a:rPr lang="zh-TW" altLang="en-US" sz="3000" dirty="0" smtClean="0">
                <a:solidFill>
                  <a:schemeClr val="tx1"/>
                </a:solidFill>
              </a:rPr>
              <a:t>、目標學生資料</a:t>
            </a:r>
            <a:r>
              <a:rPr lang="zh-TW" altLang="en-US" sz="2000" dirty="0" smtClean="0">
                <a:solidFill>
                  <a:schemeClr val="tx1"/>
                </a:solidFill>
              </a:rPr>
              <a:t>（國中國小頁面一致）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44128"/>
            <a:ext cx="4896544" cy="6100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2287164" y="2780928"/>
            <a:ext cx="4157044" cy="21864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376704" y="6157258"/>
            <a:ext cx="2555336" cy="296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6138174" y="1285064"/>
            <a:ext cx="2844316" cy="1008112"/>
          </a:xfrm>
          <a:prstGeom prst="wedgeRectCallout">
            <a:avLst>
              <a:gd name="adj1" fmla="val -38320"/>
              <a:gd name="adj2" fmla="val 977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填寫各種身分的學生數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需填入數字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同一學生可擁有多種身分</a:t>
            </a:r>
            <a:endParaRPr lang="en-US" altLang="zh-TW" dirty="0" smtClean="0"/>
          </a:p>
        </p:txBody>
      </p:sp>
      <p:sp>
        <p:nvSpPr>
          <p:cNvPr id="11" name="矩形圖說文字 10"/>
          <p:cNvSpPr/>
          <p:nvPr/>
        </p:nvSpPr>
        <p:spPr>
          <a:xfrm>
            <a:off x="5831455" y="5805264"/>
            <a:ext cx="2412953" cy="663697"/>
          </a:xfrm>
          <a:prstGeom prst="wedgeRectCallout">
            <a:avLst>
              <a:gd name="adj1" fmla="val -86278"/>
              <a:gd name="adj2" fmla="val 287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填寫</a:t>
            </a: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中途輟學學生數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需填入數字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6375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467544" y="1412776"/>
            <a:ext cx="8172450" cy="5040312"/>
          </a:xfrm>
        </p:spPr>
        <p:txBody>
          <a:bodyPr/>
          <a:lstStyle/>
          <a:p>
            <a:pPr marL="593725">
              <a:lnSpc>
                <a:spcPct val="180000"/>
              </a:lnSpc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補助資格檢核機制</a:t>
            </a:r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因</a:t>
            </a:r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系統資料僅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最近</a:t>
            </a:r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年，故</a:t>
            </a:r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未來將持續增列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檢核）</a:t>
            </a:r>
            <a:endParaRPr lang="en-US" altLang="zh-TW" sz="1600" dirty="0">
              <a:solidFill>
                <a:schemeClr val="bg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868363" lvl="1">
              <a:lnSpc>
                <a:spcPct val="180000"/>
              </a:lnSpc>
              <a:defRPr/>
            </a:pP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85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年～</a:t>
            </a:r>
            <a:r>
              <a:rPr lang="en-US" altLang="zh-TW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91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年是否曾獲本計畫補助興建社區化活動場所經費</a:t>
            </a:r>
            <a:endParaRPr lang="en-US" altLang="zh-TW" sz="1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868363" lvl="1">
              <a:lnSpc>
                <a:spcPct val="180000"/>
              </a:lnSpc>
              <a:defRPr/>
            </a:pP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最近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是否曾獲本計畫補助充實學校基本教學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設備</a:t>
            </a:r>
            <a:endParaRPr lang="en-US" altLang="zh-TW" sz="1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868363" lvl="1">
              <a:lnSpc>
                <a:spcPct val="180000"/>
              </a:lnSpc>
              <a:defRPr/>
            </a:pP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最近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十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年是否曾獲本計畫補助購置交通車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marL="593725">
              <a:lnSpc>
                <a:spcPct val="180000"/>
              </a:lnSpc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學校資料檢核機制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868363" lvl="1">
              <a:lnSpc>
                <a:spcPct val="180000"/>
              </a:lnSpc>
              <a:defRPr/>
            </a:pP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全校學生人數、目標學生人數是否異動過大</a:t>
            </a:r>
            <a:endParaRPr lang="en-US" altLang="zh-TW" sz="1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868363" lvl="1">
              <a:lnSpc>
                <a:spcPct val="180000"/>
              </a:lnSpc>
              <a:defRPr/>
            </a:pP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全校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班級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數是否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異</a:t>
            </a:r>
            <a:r>
              <a:rPr lang="zh-TW" altLang="en-US" sz="1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動過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大</a:t>
            </a:r>
            <a:endParaRPr lang="en-US" altLang="zh-TW" sz="1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2"/>
          <p:cNvSpPr>
            <a:spLocks noGrp="1"/>
          </p:cNvSpPr>
          <p:nvPr>
            <p:ph type="title" idx="4294967295"/>
          </p:nvPr>
        </p:nvSpPr>
        <p:spPr>
          <a:xfrm>
            <a:off x="969169" y="381000"/>
            <a:ext cx="7205662" cy="585788"/>
          </a:xfrm>
        </p:spPr>
        <p:txBody>
          <a:bodyPr/>
          <a:lstStyle/>
          <a:p>
            <a:r>
              <a:rPr lang="en-US" altLang="zh-TW" sz="2800" dirty="0" smtClean="0">
                <a:solidFill>
                  <a:schemeClr val="tx1"/>
                </a:solidFill>
              </a:rPr>
              <a:t>4</a:t>
            </a:r>
            <a:r>
              <a:rPr lang="zh-TW" altLang="en-US" sz="2800" dirty="0" smtClean="0">
                <a:solidFill>
                  <a:schemeClr val="tx1"/>
                </a:solidFill>
              </a:rPr>
              <a:t>、資料檢核機制</a:t>
            </a:r>
          </a:p>
        </p:txBody>
      </p:sp>
    </p:spTree>
    <p:extLst>
      <p:ext uri="{BB962C8B-B14F-4D97-AF65-F5344CB8AC3E}">
        <p14:creationId xmlns:p14="http://schemas.microsoft.com/office/powerpoint/2010/main" val="5652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1115616" y="1484784"/>
            <a:ext cx="7343775" cy="4572000"/>
          </a:xfrm>
        </p:spPr>
        <p:txBody>
          <a:bodyPr/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經補助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資格檢核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機制後，若有特殊原因或理由，填寫完成後，仍可儲存或申請經費。</a:t>
            </a:r>
          </a:p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學校填報資料與去年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異動懸殊者，請述明原因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531" name="標題 2"/>
          <p:cNvSpPr>
            <a:spLocks/>
          </p:cNvSpPr>
          <p:nvPr/>
        </p:nvSpPr>
        <p:spPr bwMode="auto">
          <a:xfrm>
            <a:off x="1361974" y="332656"/>
            <a:ext cx="7632848" cy="64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kumimoji="0" lang="en-US" altLang="zh-TW" sz="2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標題 2"/>
          <p:cNvSpPr>
            <a:spLocks noGrp="1"/>
          </p:cNvSpPr>
          <p:nvPr>
            <p:ph type="title" idx="4294967295"/>
          </p:nvPr>
        </p:nvSpPr>
        <p:spPr>
          <a:xfrm>
            <a:off x="969169" y="381000"/>
            <a:ext cx="7205662" cy="585788"/>
          </a:xfrm>
        </p:spPr>
        <p:txBody>
          <a:bodyPr/>
          <a:lstStyle/>
          <a:p>
            <a:r>
              <a:rPr lang="en-US" altLang="zh-TW" sz="2800" dirty="0" smtClean="0">
                <a:solidFill>
                  <a:schemeClr val="tx1"/>
                </a:solidFill>
              </a:rPr>
              <a:t>5</a:t>
            </a:r>
            <a:r>
              <a:rPr lang="zh-TW" altLang="en-US" sz="2800" dirty="0" smtClean="0">
                <a:solidFill>
                  <a:schemeClr val="tx1"/>
                </a:solidFill>
              </a:rPr>
              <a:t>、資料檢核後處理</a:t>
            </a:r>
          </a:p>
        </p:txBody>
      </p:sp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2936"/>
            <a:ext cx="7113342" cy="28803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69169" y="4149080"/>
            <a:ext cx="6771182" cy="898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4980844" y="5157192"/>
            <a:ext cx="2255452" cy="685655"/>
          </a:xfrm>
          <a:prstGeom prst="wedgeRectCallout">
            <a:avLst>
              <a:gd name="adj1" fmla="val -31525"/>
              <a:gd name="adj2" fmla="val -14044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資料</a:t>
            </a:r>
            <a:r>
              <a:rPr lang="zh-TW" altLang="en-US" b="1" dirty="0">
                <a:solidFill>
                  <a:srgbClr val="0000FF"/>
                </a:solidFill>
              </a:rPr>
              <a:t>異</a:t>
            </a:r>
            <a:r>
              <a:rPr lang="zh-TW" altLang="en-US" b="1" dirty="0" smtClean="0">
                <a:solidFill>
                  <a:srgbClr val="0000FF"/>
                </a:solidFill>
              </a:rPr>
              <a:t>動懸殊原因</a:t>
            </a:r>
            <a:endParaRPr lang="en-US" altLang="zh-TW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標題 2"/>
          <p:cNvSpPr>
            <a:spLocks noGrp="1"/>
          </p:cNvSpPr>
          <p:nvPr>
            <p:ph type="title" idx="4294967295"/>
          </p:nvPr>
        </p:nvSpPr>
        <p:spPr>
          <a:xfrm>
            <a:off x="1259905" y="381000"/>
            <a:ext cx="7704583" cy="585788"/>
          </a:xfrm>
        </p:spPr>
        <p:txBody>
          <a:bodyPr/>
          <a:lstStyle/>
          <a:p>
            <a:r>
              <a:rPr lang="zh-TW" altLang="en-US" sz="3200" dirty="0" smtClean="0"/>
              <a:t>學校填報系統（</a:t>
            </a:r>
            <a:r>
              <a:rPr lang="zh-TW" altLang="en-US" sz="3200" dirty="0"/>
              <a:t>五</a:t>
            </a:r>
            <a:r>
              <a:rPr lang="zh-TW" altLang="en-US" sz="3200" dirty="0" smtClean="0"/>
              <a:t>）：申請補助經費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7413" r="-33" b="1"/>
          <a:stretch/>
        </p:blipFill>
        <p:spPr>
          <a:xfrm>
            <a:off x="395536" y="2459328"/>
            <a:ext cx="8494125" cy="269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323528" y="4149080"/>
            <a:ext cx="216024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2987824" y="4038722"/>
            <a:ext cx="1906802" cy="470398"/>
          </a:xfrm>
          <a:prstGeom prst="wedgeRectCallout">
            <a:avLst>
              <a:gd name="adj1" fmla="val -72981"/>
              <a:gd name="adj2" fmla="val 167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申請補助經</a:t>
            </a:r>
            <a:r>
              <a:rPr lang="zh-TW" altLang="en-US" b="1" dirty="0">
                <a:solidFill>
                  <a:srgbClr val="0000FF"/>
                </a:solidFill>
              </a:rPr>
              <a:t>費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5737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9552" y="5517232"/>
            <a:ext cx="741682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5" y="1628800"/>
            <a:ext cx="5877745" cy="460121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91680" y="2544419"/>
            <a:ext cx="1688871" cy="2396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643218" y="5661248"/>
            <a:ext cx="1488622" cy="464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3500264" y="5741264"/>
            <a:ext cx="1791816" cy="408997"/>
          </a:xfrm>
          <a:prstGeom prst="wedgeRectCallout">
            <a:avLst>
              <a:gd name="adj1" fmla="val -67374"/>
              <a:gd name="adj2" fmla="val -243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選好了按下一步</a:t>
            </a:r>
            <a:endParaRPr lang="en-US" altLang="zh-TW" dirty="0" smtClean="0"/>
          </a:p>
        </p:txBody>
      </p:sp>
      <p:sp>
        <p:nvSpPr>
          <p:cNvPr id="7" name="矩形圖說文字 6"/>
          <p:cNvSpPr/>
          <p:nvPr/>
        </p:nvSpPr>
        <p:spPr>
          <a:xfrm>
            <a:off x="4067944" y="1700808"/>
            <a:ext cx="3995569" cy="720080"/>
          </a:xfrm>
          <a:prstGeom prst="wedgeRectCallout">
            <a:avLst>
              <a:gd name="adj1" fmla="val -64945"/>
              <a:gd name="adj2" fmla="val 626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選擇「申請」或「不申請」補助項目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僅列出符合指標的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項目</a:t>
            </a:r>
            <a:endParaRPr lang="en-US" altLang="zh-TW" dirty="0" smtClean="0"/>
          </a:p>
        </p:txBody>
      </p:sp>
      <p:sp>
        <p:nvSpPr>
          <p:cNvPr id="11" name="標題 2"/>
          <p:cNvSpPr>
            <a:spLocks noGrp="1"/>
          </p:cNvSpPr>
          <p:nvPr>
            <p:ph type="title" idx="4294967295"/>
          </p:nvPr>
        </p:nvSpPr>
        <p:spPr>
          <a:xfrm>
            <a:off x="1259905" y="381000"/>
            <a:ext cx="7704583" cy="585788"/>
          </a:xfrm>
        </p:spPr>
        <p:txBody>
          <a:bodyPr/>
          <a:lstStyle/>
          <a:p>
            <a:r>
              <a:rPr lang="zh-TW" altLang="en-US" sz="3200" dirty="0" smtClean="0"/>
              <a:t>學校填報系統（</a:t>
            </a:r>
            <a:r>
              <a:rPr lang="zh-TW" altLang="en-US" sz="3200" dirty="0"/>
              <a:t>六</a:t>
            </a:r>
            <a:r>
              <a:rPr lang="zh-TW" altLang="en-US" sz="3200" dirty="0" smtClean="0"/>
              <a:t>）：申請補助經費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r="15349"/>
          <a:stretch/>
        </p:blipFill>
        <p:spPr>
          <a:xfrm>
            <a:off x="107504" y="0"/>
            <a:ext cx="5760640" cy="685800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868144" y="3381"/>
            <a:ext cx="3240360" cy="1232272"/>
          </a:xfrm>
          <a:noFill/>
        </p:spPr>
        <p:txBody>
          <a:bodyPr anchor="ctr"/>
          <a:lstStyle/>
          <a:p>
            <a:pPr>
              <a:defRPr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網站首頁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https://epa.ntcu.edu.tw</a:t>
            </a:r>
            <a:endParaRPr lang="zh-TW" altLang="en-US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31640" y="5575498"/>
            <a:ext cx="669674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41" y="1556792"/>
            <a:ext cx="6405918" cy="460851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24128" y="2492896"/>
            <a:ext cx="1896439" cy="2664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004048" y="1491015"/>
            <a:ext cx="3872772" cy="733822"/>
          </a:xfrm>
          <a:prstGeom prst="wedgeRectCallout">
            <a:avLst>
              <a:gd name="adj1" fmla="val 1580"/>
              <a:gd name="adj2" fmla="val 10830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點選「進入」填寫各補助經費概算表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填報時間內，可無限次修改經費概算表</a:t>
            </a:r>
            <a:endParaRPr lang="en-US" altLang="zh-TW" dirty="0" smtClean="0"/>
          </a:p>
        </p:txBody>
      </p:sp>
      <p:sp>
        <p:nvSpPr>
          <p:cNvPr id="7" name="標題 2"/>
          <p:cNvSpPr>
            <a:spLocks noGrp="1"/>
          </p:cNvSpPr>
          <p:nvPr>
            <p:ph type="title" idx="4294967295"/>
          </p:nvPr>
        </p:nvSpPr>
        <p:spPr>
          <a:xfrm>
            <a:off x="1259905" y="381000"/>
            <a:ext cx="7704583" cy="585788"/>
          </a:xfrm>
        </p:spPr>
        <p:txBody>
          <a:bodyPr/>
          <a:lstStyle/>
          <a:p>
            <a:r>
              <a:rPr lang="zh-TW" altLang="en-US" sz="3200" dirty="0" smtClean="0"/>
              <a:t>學校填報系統（七）：填寫經費概算表</a:t>
            </a:r>
          </a:p>
        </p:txBody>
      </p:sp>
    </p:spTree>
    <p:extLst>
      <p:ext uri="{BB962C8B-B14F-4D97-AF65-F5344CB8AC3E}">
        <p14:creationId xmlns:p14="http://schemas.microsoft.com/office/powerpoint/2010/main" val="30951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724128" y="5078167"/>
            <a:ext cx="2304256" cy="1289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5043947" cy="5472608"/>
          </a:xfrm>
          <a:prstGeom prst="rect">
            <a:avLst/>
          </a:prstGeom>
          <a:ln w="12700">
            <a:noFill/>
          </a:ln>
        </p:spPr>
      </p:pic>
      <p:sp>
        <p:nvSpPr>
          <p:cNvPr id="9" name="矩形圖說文字 8"/>
          <p:cNvSpPr/>
          <p:nvPr/>
        </p:nvSpPr>
        <p:spPr>
          <a:xfrm>
            <a:off x="2339752" y="1628800"/>
            <a:ext cx="2088232" cy="360040"/>
          </a:xfrm>
          <a:prstGeom prst="wedgeRectCallout">
            <a:avLst>
              <a:gd name="adj1" fmla="val -64809"/>
              <a:gd name="adj2" fmla="val 2308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查閱補助項目說明</a:t>
            </a:r>
            <a:endParaRPr lang="en-US" altLang="zh-TW" dirty="0" smtClean="0"/>
          </a:p>
        </p:txBody>
      </p:sp>
      <p:sp>
        <p:nvSpPr>
          <p:cNvPr id="10" name="矩形圖說文字 9"/>
          <p:cNvSpPr/>
          <p:nvPr/>
        </p:nvSpPr>
        <p:spPr>
          <a:xfrm>
            <a:off x="4788024" y="2476743"/>
            <a:ext cx="2098711" cy="576064"/>
          </a:xfrm>
          <a:prstGeom prst="wedgeRectCallout">
            <a:avLst>
              <a:gd name="adj1" fmla="val -69259"/>
              <a:gd name="adj2" fmla="val 250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親職講座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需填寫場次和人數</a:t>
            </a:r>
            <a:endParaRPr lang="en-US" altLang="zh-TW" dirty="0" smtClean="0"/>
          </a:p>
        </p:txBody>
      </p:sp>
      <p:sp>
        <p:nvSpPr>
          <p:cNvPr id="11" name="矩形 10"/>
          <p:cNvSpPr/>
          <p:nvPr/>
        </p:nvSpPr>
        <p:spPr>
          <a:xfrm>
            <a:off x="1043608" y="2764775"/>
            <a:ext cx="3312368" cy="304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899592" y="1748586"/>
            <a:ext cx="1080120" cy="304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6084168" y="3366128"/>
            <a:ext cx="2915553" cy="1008112"/>
          </a:xfrm>
          <a:prstGeom prst="wedgeRectCallout">
            <a:avLst>
              <a:gd name="adj1" fmla="val -53511"/>
              <a:gd name="adj2" fmla="val 9281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經費概算表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「金額」欄位會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自動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計算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「雜支」如欲申請，請勾選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6167" y="3366128"/>
            <a:ext cx="5037372" cy="2151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5724128" y="5751527"/>
            <a:ext cx="2132683" cy="584141"/>
          </a:xfrm>
          <a:prstGeom prst="wedgeRectCallout">
            <a:avLst>
              <a:gd name="adj1" fmla="val -78553"/>
              <a:gd name="adj2" fmla="val 1873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</a:rPr>
              <a:t>家庭訪</a:t>
            </a:r>
            <a:r>
              <a:rPr lang="zh-TW" altLang="en-US" b="1" dirty="0" smtClean="0">
                <a:solidFill>
                  <a:srgbClr val="0000FF"/>
                </a:solidFill>
              </a:rPr>
              <a:t>視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需填寫人數和人次</a:t>
            </a:r>
            <a:endParaRPr lang="en-US" altLang="zh-TW" dirty="0" smtClean="0"/>
          </a:p>
        </p:txBody>
      </p:sp>
      <p:sp>
        <p:nvSpPr>
          <p:cNvPr id="16" name="矩形 15"/>
          <p:cNvSpPr/>
          <p:nvPr/>
        </p:nvSpPr>
        <p:spPr>
          <a:xfrm>
            <a:off x="1043608" y="5939556"/>
            <a:ext cx="4032448" cy="304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標題 2"/>
          <p:cNvSpPr txBox="1">
            <a:spLocks/>
          </p:cNvSpPr>
          <p:nvPr/>
        </p:nvSpPr>
        <p:spPr bwMode="auto">
          <a:xfrm>
            <a:off x="1507922" y="332656"/>
            <a:ext cx="716853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補助項目一：推展親職教育活動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quarter" idx="1"/>
          </p:nvPr>
        </p:nvSpPr>
        <p:spPr>
          <a:xfrm>
            <a:off x="360040" y="1412776"/>
            <a:ext cx="8892480" cy="4536504"/>
          </a:xfrm>
        </p:spPr>
        <p:txBody>
          <a:bodyPr/>
          <a:lstStyle/>
          <a:p>
            <a:pPr>
              <a:lnSpc>
                <a:spcPct val="160000"/>
              </a:lnSpc>
              <a:defRPr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申請規範：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60000"/>
              </a:lnSpc>
              <a:defRPr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配合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年度教育優先區計畫修訂，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申請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2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補助項目二：補助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學校發展教育特色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規範如下：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60000"/>
              </a:lnSpc>
              <a:defRPr/>
            </a:pPr>
            <a:r>
              <a:rPr lang="en-US" altLang="zh-TW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執行</a:t>
            </a:r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三年度計畫之學校：僅需執行至</a:t>
            </a:r>
            <a:r>
              <a:rPr lang="en-US" altLang="zh-TW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年度計畫完畢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即可。</a:t>
            </a:r>
            <a:endParaRPr lang="en-US" altLang="zh-TW" sz="2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60000"/>
              </a:lnSpc>
              <a:defRPr/>
            </a:pPr>
            <a:r>
              <a:rPr lang="en-US" altLang="zh-TW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年度申請新計畫之學校：只需提出</a:t>
            </a:r>
            <a:r>
              <a:rPr lang="zh-TW" altLang="en-US" sz="22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一年度之計畫經費</a:t>
            </a:r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60000"/>
              </a:lnSpc>
              <a:defRPr/>
            </a:pPr>
            <a:r>
              <a:rPr lang="en-US" altLang="zh-TW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年度所有學校均需重新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申請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補助項目二：補助</a:t>
            </a:r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學校發展教育特色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等</a:t>
            </a:r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計畫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 bwMode="auto">
          <a:xfrm>
            <a:off x="1507922" y="332656"/>
            <a:ext cx="716853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補助項目二：學校發展教育特色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86876" y="5229200"/>
            <a:ext cx="744150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8760"/>
            <a:ext cx="4320480" cy="540452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555776" y="3789040"/>
            <a:ext cx="3024336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6012160" y="3465004"/>
            <a:ext cx="3024336" cy="648072"/>
          </a:xfrm>
          <a:prstGeom prst="wedgeRectCallout">
            <a:avLst>
              <a:gd name="adj1" fmla="val -62891"/>
              <a:gd name="adj2" fmla="val 205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修改學生人數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可修改參加學生人數、目標學生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11760" y="6309320"/>
            <a:ext cx="648072" cy="363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3408552" y="6237312"/>
            <a:ext cx="1800200" cy="442029"/>
          </a:xfrm>
          <a:prstGeom prst="wedgeRectCallout">
            <a:avLst>
              <a:gd name="adj1" fmla="val -66349"/>
              <a:gd name="adj2" fmla="val 1832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確認無誤按儲存</a:t>
            </a:r>
            <a:endParaRPr lang="en-US" altLang="zh-TW" b="1" dirty="0" smtClean="0">
              <a:solidFill>
                <a:srgbClr val="0000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411760" y="1916832"/>
            <a:ext cx="1224136" cy="235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圖說文字 19"/>
          <p:cNvSpPr/>
          <p:nvPr/>
        </p:nvSpPr>
        <p:spPr>
          <a:xfrm>
            <a:off x="3995936" y="1737403"/>
            <a:ext cx="1800200" cy="442029"/>
          </a:xfrm>
          <a:prstGeom prst="wedgeRectCallout">
            <a:avLst>
              <a:gd name="adj1" fmla="val -66349"/>
              <a:gd name="adj2" fmla="val 1832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查閱沿用年度</a:t>
            </a:r>
            <a:endParaRPr lang="en-US" altLang="zh-TW" b="1" dirty="0" smtClean="0">
              <a:solidFill>
                <a:srgbClr val="0000FF"/>
              </a:solidFill>
            </a:endParaRPr>
          </a:p>
        </p:txBody>
      </p:sp>
      <p:sp>
        <p:nvSpPr>
          <p:cNvPr id="11" name="標題 2"/>
          <p:cNvSpPr txBox="1">
            <a:spLocks/>
          </p:cNvSpPr>
          <p:nvPr/>
        </p:nvSpPr>
        <p:spPr bwMode="auto">
          <a:xfrm>
            <a:off x="1656512" y="332656"/>
            <a:ext cx="752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補助項目二：學校發展教育特色（沿用計畫）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86876" y="5229200"/>
            <a:ext cx="744150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320480" cy="5404522"/>
          </a:xfrm>
          <a:prstGeom prst="rect">
            <a:avLst/>
          </a:prstGeom>
        </p:spPr>
      </p:pic>
      <p:sp>
        <p:nvSpPr>
          <p:cNvPr id="13" name="矩形圖說文字 12"/>
          <p:cNvSpPr/>
          <p:nvPr/>
        </p:nvSpPr>
        <p:spPr>
          <a:xfrm>
            <a:off x="1517126" y="6363386"/>
            <a:ext cx="2098563" cy="442029"/>
          </a:xfrm>
          <a:prstGeom prst="wedgeRectCallout">
            <a:avLst>
              <a:gd name="adj1" fmla="val 59878"/>
              <a:gd name="adj2" fmla="val -1552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點選修改經費內容</a:t>
            </a:r>
            <a:endParaRPr lang="en-US" altLang="zh-TW" b="1" dirty="0" smtClean="0">
              <a:solidFill>
                <a:srgbClr val="0000FF"/>
              </a:solidFill>
            </a:endParaRPr>
          </a:p>
        </p:txBody>
      </p:sp>
      <p:pic>
        <p:nvPicPr>
          <p:cNvPr id="12" name="圖片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67" y="1349846"/>
            <a:ext cx="3952597" cy="1607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矩形 21"/>
          <p:cNvSpPr/>
          <p:nvPr/>
        </p:nvSpPr>
        <p:spPr>
          <a:xfrm>
            <a:off x="3851920" y="6348918"/>
            <a:ext cx="792088" cy="320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7092280" y="2490851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96" y="2996952"/>
            <a:ext cx="4138284" cy="3784875"/>
          </a:xfrm>
          <a:prstGeom prst="rect">
            <a:avLst/>
          </a:prstGeom>
        </p:spPr>
      </p:pic>
      <p:sp>
        <p:nvSpPr>
          <p:cNvPr id="16" name="右彎箭號 15"/>
          <p:cNvSpPr/>
          <p:nvPr/>
        </p:nvSpPr>
        <p:spPr>
          <a:xfrm>
            <a:off x="4572000" y="2490851"/>
            <a:ext cx="2494380" cy="3783086"/>
          </a:xfrm>
          <a:prstGeom prst="bentArrow">
            <a:avLst>
              <a:gd name="adj1" fmla="val 6081"/>
              <a:gd name="adj2" fmla="val 8247"/>
              <a:gd name="adj3" fmla="val 16345"/>
              <a:gd name="adj4" fmla="val 4375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向下箭號 23"/>
          <p:cNvSpPr/>
          <p:nvPr/>
        </p:nvSpPr>
        <p:spPr>
          <a:xfrm>
            <a:off x="7439084" y="2894146"/>
            <a:ext cx="229260" cy="46284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795866" y="4405576"/>
            <a:ext cx="4096613" cy="19578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圖說文字 26"/>
          <p:cNvSpPr/>
          <p:nvPr/>
        </p:nvSpPr>
        <p:spPr>
          <a:xfrm>
            <a:off x="6444208" y="6399199"/>
            <a:ext cx="1882539" cy="442029"/>
          </a:xfrm>
          <a:prstGeom prst="wedgeRectCallout">
            <a:avLst>
              <a:gd name="adj1" fmla="val 15117"/>
              <a:gd name="adj2" fmla="val -1057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編輯經費概算表</a:t>
            </a:r>
            <a:endParaRPr lang="en-US" altLang="zh-TW" b="1" dirty="0" smtClean="0">
              <a:solidFill>
                <a:srgbClr val="0000FF"/>
              </a:solidFill>
            </a:endParaRPr>
          </a:p>
        </p:txBody>
      </p:sp>
      <p:sp>
        <p:nvSpPr>
          <p:cNvPr id="15" name="標題 2"/>
          <p:cNvSpPr txBox="1">
            <a:spLocks/>
          </p:cNvSpPr>
          <p:nvPr/>
        </p:nvSpPr>
        <p:spPr bwMode="auto">
          <a:xfrm>
            <a:off x="1404544" y="332656"/>
            <a:ext cx="806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600" dirty="0" smtClean="0">
                <a:solidFill>
                  <a:schemeClr val="tx1"/>
                </a:solidFill>
              </a:rPr>
              <a:t>補助項目二：學校發展教育特色（修改沿用計畫）</a:t>
            </a:r>
            <a:endParaRPr kumimoji="0" lang="zh-TW" alt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073570" y="5775145"/>
            <a:ext cx="4650379" cy="530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6381"/>
            <a:ext cx="4859947" cy="2778193"/>
          </a:xfrm>
          <a:prstGeom prst="rect">
            <a:avLst/>
          </a:prstGeom>
          <a:ln w="12700">
            <a:noFill/>
          </a:ln>
        </p:spPr>
      </p:pic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66381"/>
            <a:ext cx="4931955" cy="4893060"/>
          </a:xfrm>
          <a:prstGeom prst="rect">
            <a:avLst/>
          </a:prstGeom>
          <a:ln w="12700">
            <a:noFill/>
          </a:ln>
        </p:spPr>
      </p:pic>
      <p:sp>
        <p:nvSpPr>
          <p:cNvPr id="11" name="矩形 10"/>
          <p:cNvSpPr/>
          <p:nvPr/>
        </p:nvSpPr>
        <p:spPr>
          <a:xfrm>
            <a:off x="251520" y="2996952"/>
            <a:ext cx="3528392" cy="12476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755576" y="4725144"/>
            <a:ext cx="3024336" cy="864096"/>
          </a:xfrm>
          <a:prstGeom prst="wedgeRectCallout">
            <a:avLst>
              <a:gd name="adj1" fmla="val -22487"/>
              <a:gd name="adj2" fmla="val -10770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申請特色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需填寫特色名稱、參加學生人數、目標學生、辦理年度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26667" y="1988840"/>
            <a:ext cx="4945239" cy="3888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5940152" y="5980998"/>
            <a:ext cx="2915553" cy="792088"/>
          </a:xfrm>
          <a:prstGeom prst="wedgeRectCallout">
            <a:avLst>
              <a:gd name="adj1" fmla="val 16628"/>
              <a:gd name="adj2" fmla="val -8349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經費概算表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「金額」欄位會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自動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計算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「雜支」如欲申請，請勾選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標題 2"/>
          <p:cNvSpPr txBox="1">
            <a:spLocks/>
          </p:cNvSpPr>
          <p:nvPr/>
        </p:nvSpPr>
        <p:spPr bwMode="auto">
          <a:xfrm>
            <a:off x="1763688" y="332656"/>
            <a:ext cx="716853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補助項目二：學校發展教育特色（新申請）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724128" y="5078167"/>
            <a:ext cx="2304256" cy="1289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40033"/>
            <a:ext cx="5801360" cy="5601335"/>
          </a:xfrm>
          <a:prstGeom prst="rect">
            <a:avLst/>
          </a:prstGeom>
        </p:spPr>
      </p:pic>
      <p:sp>
        <p:nvSpPr>
          <p:cNvPr id="13" name="矩形圖說文字 12"/>
          <p:cNvSpPr/>
          <p:nvPr/>
        </p:nvSpPr>
        <p:spPr>
          <a:xfrm>
            <a:off x="5976927" y="2486466"/>
            <a:ext cx="2555513" cy="726509"/>
          </a:xfrm>
          <a:prstGeom prst="wedgeRectCallout">
            <a:avLst>
              <a:gd name="adj1" fmla="val -28421"/>
              <a:gd name="adj2" fmla="val 779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經費概算表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「金額」欄位會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自動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計算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66116" y="3510144"/>
            <a:ext cx="5798172" cy="2655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2"/>
          <p:cNvSpPr txBox="1">
            <a:spLocks/>
          </p:cNvSpPr>
          <p:nvPr/>
        </p:nvSpPr>
        <p:spPr bwMode="auto">
          <a:xfrm>
            <a:off x="1795954" y="332656"/>
            <a:ext cx="716853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補助項目</a:t>
            </a:r>
            <a:r>
              <a:rPr kumimoji="0" lang="zh-TW" altLang="en-US" sz="2800" dirty="0">
                <a:solidFill>
                  <a:schemeClr val="tx1"/>
                </a:solidFill>
              </a:rPr>
              <a:t>三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：充實學校基本教學設備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quarter" idx="1"/>
          </p:nvPr>
        </p:nvSpPr>
        <p:spPr>
          <a:xfrm>
            <a:off x="360040" y="1412776"/>
            <a:ext cx="8892480" cy="4536504"/>
          </a:xfrm>
        </p:spPr>
        <p:txBody>
          <a:bodyPr/>
          <a:lstStyle/>
          <a:p>
            <a:pPr>
              <a:lnSpc>
                <a:spcPct val="160000"/>
              </a:lnSpc>
              <a:defRPr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申請規範：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60000"/>
              </a:lnSpc>
              <a:defRPr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配合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年度教育優先區計畫修訂，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申請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60000"/>
              </a:lnSpc>
              <a:buNone/>
              <a:defRPr/>
            </a:pP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　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補助項目四：發展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原住民文化特色及充實設備器材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規範如下：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60000"/>
              </a:lnSpc>
              <a:defRPr/>
            </a:pP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執行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三年度計畫之學校：僅需執行至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年度計畫完畢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即可。</a:t>
            </a:r>
            <a:endParaRPr lang="en-US" altLang="zh-TW" sz="2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60000"/>
              </a:lnSpc>
              <a:defRPr/>
            </a:pP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年度申請新計畫之學校：只需提出</a:t>
            </a:r>
            <a:r>
              <a:rPr lang="zh-TW" altLang="en-US" sz="20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一年度之計畫經費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60000"/>
              </a:lnSpc>
              <a:defRPr/>
            </a:pP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年度所有學校均需重新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申請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補助項目四：發展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原住民文化特色及充實設備器材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計畫。</a:t>
            </a:r>
            <a:endParaRPr lang="en-US" altLang="zh-TW" sz="2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 bwMode="auto">
          <a:xfrm>
            <a:off x="1507922" y="332656"/>
            <a:ext cx="716853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補助項目</a:t>
            </a:r>
            <a:r>
              <a:rPr kumimoji="0" lang="zh-TW" altLang="en-US" sz="2800" dirty="0">
                <a:solidFill>
                  <a:schemeClr val="tx1"/>
                </a:solidFill>
              </a:rPr>
              <a:t>四：發展原住民教育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文化</a:t>
            </a:r>
            <a:endParaRPr kumimoji="0" lang="en-US" altLang="zh-TW" sz="2800" dirty="0" smtClean="0">
              <a:solidFill>
                <a:schemeClr val="tx1"/>
              </a:solidFill>
            </a:endParaRPr>
          </a:p>
          <a:p>
            <a:r>
              <a:rPr kumimoji="0" lang="zh-TW" altLang="en-US" sz="2800" dirty="0" smtClean="0">
                <a:solidFill>
                  <a:schemeClr val="tx1"/>
                </a:solidFill>
              </a:rPr>
              <a:t>特色</a:t>
            </a:r>
            <a:r>
              <a:rPr kumimoji="0" lang="zh-TW" altLang="en-US" sz="2800" dirty="0">
                <a:solidFill>
                  <a:schemeClr val="tx1"/>
                </a:solidFill>
              </a:rPr>
              <a:t>及充實設備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器材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86876" y="5229200"/>
            <a:ext cx="744150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92" y="980729"/>
            <a:ext cx="4463418" cy="532859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339752" y="3356992"/>
            <a:ext cx="324036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6012160" y="2996952"/>
            <a:ext cx="2880320" cy="648072"/>
          </a:xfrm>
          <a:prstGeom prst="wedgeRectCallout">
            <a:avLst>
              <a:gd name="adj1" fmla="val -62891"/>
              <a:gd name="adj2" fmla="val 205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修改學生人數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可修改參加學生人數、目標學生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339752" y="1249782"/>
            <a:ext cx="1224136" cy="235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圖說文字 19"/>
          <p:cNvSpPr/>
          <p:nvPr/>
        </p:nvSpPr>
        <p:spPr>
          <a:xfrm>
            <a:off x="3923928" y="1052736"/>
            <a:ext cx="1800200" cy="442029"/>
          </a:xfrm>
          <a:prstGeom prst="wedgeRectCallout">
            <a:avLst>
              <a:gd name="adj1" fmla="val -66349"/>
              <a:gd name="adj2" fmla="val 1832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查閱沿用年度</a:t>
            </a:r>
            <a:endParaRPr lang="en-US" altLang="zh-TW" b="1" dirty="0" smtClean="0">
              <a:solidFill>
                <a:srgbClr val="0000FF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4" y="6309320"/>
            <a:ext cx="800000" cy="4476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268208" y="6309319"/>
            <a:ext cx="843906" cy="4476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圖說文字 21"/>
          <p:cNvSpPr/>
          <p:nvPr/>
        </p:nvSpPr>
        <p:spPr>
          <a:xfrm>
            <a:off x="3419872" y="6299339"/>
            <a:ext cx="1800200" cy="442029"/>
          </a:xfrm>
          <a:prstGeom prst="wedgeRectCallout">
            <a:avLst>
              <a:gd name="adj1" fmla="val -66349"/>
              <a:gd name="adj2" fmla="val 1832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確認無誤按儲存</a:t>
            </a:r>
            <a:endParaRPr lang="en-US" altLang="zh-TW" b="1" dirty="0" smtClean="0">
              <a:solidFill>
                <a:srgbClr val="0000FF"/>
              </a:solidFill>
            </a:endParaRPr>
          </a:p>
        </p:txBody>
      </p:sp>
      <p:sp>
        <p:nvSpPr>
          <p:cNvPr id="13" name="標題 2"/>
          <p:cNvSpPr txBox="1">
            <a:spLocks/>
          </p:cNvSpPr>
          <p:nvPr/>
        </p:nvSpPr>
        <p:spPr bwMode="auto">
          <a:xfrm>
            <a:off x="756536" y="44728"/>
            <a:ext cx="864000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</a:t>
            </a:r>
            <a:r>
              <a:rPr kumimoji="0" lang="zh-TW" altLang="en-US" sz="2800" dirty="0">
                <a:solidFill>
                  <a:schemeClr val="tx1"/>
                </a:solidFill>
              </a:rPr>
              <a:t>項目四：發展原住民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教育文化</a:t>
            </a:r>
            <a:endParaRPr kumimoji="0" lang="en-US" altLang="zh-TW" sz="2800" dirty="0" smtClean="0">
              <a:solidFill>
                <a:schemeClr val="tx1"/>
              </a:solidFill>
            </a:endParaRPr>
          </a:p>
          <a:p>
            <a:r>
              <a:rPr kumimoji="0" lang="zh-TW" altLang="en-US" sz="2800" dirty="0" smtClean="0">
                <a:solidFill>
                  <a:schemeClr val="tx1"/>
                </a:solidFill>
              </a:rPr>
              <a:t>特色及</a:t>
            </a:r>
            <a:r>
              <a:rPr kumimoji="0" lang="zh-TW" altLang="en-US" sz="2800" dirty="0">
                <a:solidFill>
                  <a:schemeClr val="tx1"/>
                </a:solidFill>
              </a:rPr>
              <a:t>充實設備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器材（沿用計畫）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8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86876" y="5229200"/>
            <a:ext cx="744150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2257"/>
            <a:ext cx="4281222" cy="5111079"/>
          </a:xfrm>
          <a:prstGeom prst="rect">
            <a:avLst/>
          </a:prstGeom>
        </p:spPr>
      </p:pic>
      <p:sp>
        <p:nvSpPr>
          <p:cNvPr id="13" name="矩形圖說文字 12"/>
          <p:cNvSpPr/>
          <p:nvPr/>
        </p:nvSpPr>
        <p:spPr>
          <a:xfrm>
            <a:off x="1249301" y="6453336"/>
            <a:ext cx="2098563" cy="360040"/>
          </a:xfrm>
          <a:prstGeom prst="wedgeRectCallout">
            <a:avLst>
              <a:gd name="adj1" fmla="val 59878"/>
              <a:gd name="adj2" fmla="val -1552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點選修改經費內容</a:t>
            </a:r>
            <a:endParaRPr lang="en-US" altLang="zh-TW" b="1" dirty="0" smtClean="0">
              <a:solidFill>
                <a:srgbClr val="0000FF"/>
              </a:solidFill>
            </a:endParaRPr>
          </a:p>
        </p:txBody>
      </p:sp>
      <p:pic>
        <p:nvPicPr>
          <p:cNvPr id="12" name="圖片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67" y="1700808"/>
            <a:ext cx="3952597" cy="1607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矩形 17"/>
          <p:cNvSpPr/>
          <p:nvPr/>
        </p:nvSpPr>
        <p:spPr>
          <a:xfrm>
            <a:off x="7092280" y="2852936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右彎箭號 15"/>
          <p:cNvSpPr/>
          <p:nvPr/>
        </p:nvSpPr>
        <p:spPr>
          <a:xfrm>
            <a:off x="4572000" y="2852936"/>
            <a:ext cx="2494380" cy="3528392"/>
          </a:xfrm>
          <a:prstGeom prst="bentArrow">
            <a:avLst>
              <a:gd name="adj1" fmla="val 6081"/>
              <a:gd name="adj2" fmla="val 8247"/>
              <a:gd name="adj3" fmla="val 16345"/>
              <a:gd name="adj4" fmla="val 324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向下箭號 23"/>
          <p:cNvSpPr/>
          <p:nvPr/>
        </p:nvSpPr>
        <p:spPr>
          <a:xfrm>
            <a:off x="7439084" y="3356992"/>
            <a:ext cx="229260" cy="46284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422900"/>
            <a:ext cx="961905" cy="390476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635896" y="6453336"/>
            <a:ext cx="936104" cy="320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24" y="3935691"/>
            <a:ext cx="4173001" cy="222961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841021" y="4169098"/>
            <a:ext cx="4168604" cy="2007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圖說文字 19"/>
          <p:cNvSpPr/>
          <p:nvPr/>
        </p:nvSpPr>
        <p:spPr>
          <a:xfrm>
            <a:off x="6497814" y="6320590"/>
            <a:ext cx="1882539" cy="442029"/>
          </a:xfrm>
          <a:prstGeom prst="wedgeRectCallout">
            <a:avLst>
              <a:gd name="adj1" fmla="val 15117"/>
              <a:gd name="adj2" fmla="val -1057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編輯經費概算表</a:t>
            </a:r>
            <a:endParaRPr lang="en-US" altLang="zh-TW" b="1" dirty="0" smtClean="0">
              <a:solidFill>
                <a:srgbClr val="0000FF"/>
              </a:solidFill>
            </a:endParaRPr>
          </a:p>
        </p:txBody>
      </p:sp>
      <p:sp>
        <p:nvSpPr>
          <p:cNvPr id="23" name="標題 2"/>
          <p:cNvSpPr txBox="1">
            <a:spLocks/>
          </p:cNvSpPr>
          <p:nvPr/>
        </p:nvSpPr>
        <p:spPr bwMode="auto">
          <a:xfrm>
            <a:off x="756536" y="116736"/>
            <a:ext cx="864000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</a:t>
            </a:r>
            <a:r>
              <a:rPr kumimoji="0" lang="zh-TW" altLang="en-US" sz="2800" dirty="0">
                <a:solidFill>
                  <a:schemeClr val="tx1"/>
                </a:solidFill>
              </a:rPr>
              <a:t>項目四：發展原住民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教育文化</a:t>
            </a:r>
            <a:endParaRPr kumimoji="0" lang="en-US" altLang="zh-TW" sz="2800" dirty="0" smtClean="0">
              <a:solidFill>
                <a:schemeClr val="tx1"/>
              </a:solidFill>
            </a:endParaRPr>
          </a:p>
          <a:p>
            <a:r>
              <a:rPr kumimoji="0" lang="zh-TW" altLang="en-US" sz="2800" dirty="0" smtClean="0">
                <a:solidFill>
                  <a:schemeClr val="tx1"/>
                </a:solidFill>
              </a:rPr>
              <a:t>特色及</a:t>
            </a:r>
            <a:r>
              <a:rPr kumimoji="0" lang="zh-TW" altLang="en-US" sz="2800" dirty="0">
                <a:solidFill>
                  <a:schemeClr val="tx1"/>
                </a:solidFill>
              </a:rPr>
              <a:t>充實設備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器材（修改沿用計畫）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0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1043608" y="1412776"/>
            <a:ext cx="7343775" cy="3991199"/>
          </a:xfrm>
        </p:spPr>
        <p:txBody>
          <a:bodyPr/>
          <a:lstStyle/>
          <a:p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本站因使用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大量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JAVA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script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PHP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語法，請使「</a:t>
            </a:r>
            <a:r>
              <a:rPr lang="en-US" altLang="zh-TW" sz="2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hlinkClick r:id="rId2"/>
              </a:rPr>
              <a:t>Google Chrome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瀏覽器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進行填報作業。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使用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IE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Saf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a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ri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瀏覽器會有系統相容性問題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，可能無法正常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填報，如：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資料無法寫入</a:t>
            </a:r>
            <a:r>
              <a:rPr lang="en-US" altLang="zh-TW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lvl="1"/>
            <a:r>
              <a:rPr lang="zh-TW" altLang="en-US" sz="21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修改</a:t>
            </a:r>
            <a:r>
              <a:rPr lang="en-US" altLang="zh-TW" sz="21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mail</a:t>
            </a:r>
            <a:r>
              <a:rPr lang="zh-TW" altLang="en-US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失敗</a:t>
            </a:r>
            <a:r>
              <a:rPr lang="en-US" altLang="zh-TW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lvl="1"/>
            <a:r>
              <a:rPr lang="zh-TW" altLang="en-US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自動計算功能失效</a:t>
            </a:r>
            <a:r>
              <a:rPr lang="en-US" altLang="zh-TW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  <a:p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如使用</a:t>
            </a:r>
            <a:r>
              <a:rPr lang="en-US" altLang="zh-TW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IE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填報，系統將出現警示，將無法繼續填報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5" name="標題 2"/>
          <p:cNvSpPr>
            <a:spLocks/>
          </p:cNvSpPr>
          <p:nvPr/>
        </p:nvSpPr>
        <p:spPr bwMode="auto">
          <a:xfrm>
            <a:off x="1692275" y="115888"/>
            <a:ext cx="73437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0" hangingPunct="0"/>
            <a:endParaRPr kumimoji="0" lang="en-US" altLang="zh-TW" sz="3200" b="1">
              <a:solidFill>
                <a:srgbClr val="712D1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6" name="標題 2"/>
          <p:cNvSpPr>
            <a:spLocks/>
          </p:cNvSpPr>
          <p:nvPr/>
        </p:nvSpPr>
        <p:spPr bwMode="auto">
          <a:xfrm>
            <a:off x="1547813" y="260350"/>
            <a:ext cx="73437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0" hangingPunct="0"/>
            <a:r>
              <a:rPr kumimoji="0" lang="zh-TW" altLang="en-US" sz="32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請使用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Google </a:t>
            </a:r>
            <a:r>
              <a:rPr lang="en-US" altLang="zh-TW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Chrome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」填報</a:t>
            </a:r>
            <a:endParaRPr kumimoji="0" lang="en-US" altLang="zh-TW" sz="3200" b="1" dirty="0">
              <a:solidFill>
                <a:srgbClr val="712D1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29199"/>
            <a:ext cx="7133546" cy="1080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" y="5229200"/>
            <a:ext cx="1058779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1" y="1466381"/>
            <a:ext cx="4420432" cy="253868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73570" y="5775145"/>
            <a:ext cx="4650379" cy="530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51520" y="2852936"/>
            <a:ext cx="3384376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611560" y="4509120"/>
            <a:ext cx="3024336" cy="864096"/>
          </a:xfrm>
          <a:prstGeom prst="wedgeRectCallout">
            <a:avLst>
              <a:gd name="adj1" fmla="val -22487"/>
              <a:gd name="adj2" fmla="val -10770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申請特色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需填寫特色名稱、參加學生人數、目標學生、辦理年度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標題 2"/>
          <p:cNvSpPr txBox="1">
            <a:spLocks/>
          </p:cNvSpPr>
          <p:nvPr/>
        </p:nvSpPr>
        <p:spPr bwMode="auto">
          <a:xfrm>
            <a:off x="756536" y="116736"/>
            <a:ext cx="864000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</a:t>
            </a:r>
            <a:r>
              <a:rPr kumimoji="0" lang="zh-TW" altLang="en-US" sz="2800" dirty="0">
                <a:solidFill>
                  <a:schemeClr val="tx1"/>
                </a:solidFill>
              </a:rPr>
              <a:t>項目四：發展原住民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教育文化</a:t>
            </a:r>
            <a:endParaRPr kumimoji="0" lang="en-US" altLang="zh-TW" sz="2800" dirty="0" smtClean="0">
              <a:solidFill>
                <a:schemeClr val="tx1"/>
              </a:solidFill>
            </a:endParaRPr>
          </a:p>
          <a:p>
            <a:r>
              <a:rPr kumimoji="0" lang="zh-TW" altLang="en-US" sz="2800" dirty="0" smtClean="0">
                <a:solidFill>
                  <a:schemeClr val="tx1"/>
                </a:solidFill>
              </a:rPr>
              <a:t>特色及</a:t>
            </a:r>
            <a:r>
              <a:rPr kumimoji="0" lang="zh-TW" altLang="en-US" sz="2800" dirty="0">
                <a:solidFill>
                  <a:schemeClr val="tx1"/>
                </a:solidFill>
              </a:rPr>
              <a:t>充實設備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器材</a:t>
            </a:r>
            <a:r>
              <a:rPr kumimoji="0" lang="zh-TW" altLang="en-US" sz="2800" dirty="0">
                <a:solidFill>
                  <a:schemeClr val="tx1"/>
                </a:solidFill>
              </a:rPr>
              <a:t>（</a:t>
            </a:r>
            <a:r>
              <a:rPr kumimoji="0" lang="zh-TW" altLang="en-US" sz="2800" dirty="0" smtClean="0">
                <a:solidFill>
                  <a:schemeClr val="tx1"/>
                </a:solidFill>
              </a:rPr>
              <a:t>新申請</a:t>
            </a:r>
            <a:r>
              <a:rPr kumimoji="0" lang="zh-TW" altLang="en-US" sz="2800" dirty="0">
                <a:solidFill>
                  <a:schemeClr val="tx1"/>
                </a:solidFill>
              </a:rPr>
              <a:t>）</a:t>
            </a:r>
          </a:p>
        </p:txBody>
      </p:sp>
      <p:pic>
        <p:nvPicPr>
          <p:cNvPr id="17" name="圖片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02" y="1489701"/>
            <a:ext cx="4886167" cy="483956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126667" y="1988840"/>
            <a:ext cx="4945239" cy="3888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5940152" y="5980998"/>
            <a:ext cx="2915553" cy="792088"/>
          </a:xfrm>
          <a:prstGeom prst="wedgeRectCallout">
            <a:avLst>
              <a:gd name="adj1" fmla="val 13492"/>
              <a:gd name="adj2" fmla="val -834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經費概算表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「金額」欄位會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自動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計算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「雜支」如欲申請，請勾選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3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724128" y="5078167"/>
            <a:ext cx="2304256" cy="1289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06" y="918444"/>
            <a:ext cx="6119495" cy="57880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259632" y="3067716"/>
            <a:ext cx="4392488" cy="792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5755209" y="2983880"/>
            <a:ext cx="2057151" cy="648072"/>
          </a:xfrm>
          <a:prstGeom prst="wedgeRectCallout">
            <a:avLst>
              <a:gd name="adj1" fmla="val -62600"/>
              <a:gd name="adj2" fmla="val -176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租車費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需填人數、申請金額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59632" y="3859943"/>
            <a:ext cx="4392488" cy="14412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59632" y="5301208"/>
            <a:ext cx="4392488" cy="792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823960" y="4077072"/>
            <a:ext cx="2060408" cy="648072"/>
          </a:xfrm>
          <a:prstGeom prst="wedgeRectCallout">
            <a:avLst>
              <a:gd name="adj1" fmla="val -63892"/>
              <a:gd name="adj2" fmla="val -208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交通費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需填人數、申請金額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5796136" y="5264238"/>
            <a:ext cx="2952328" cy="685042"/>
          </a:xfrm>
          <a:prstGeom prst="wedgeRectCallout">
            <a:avLst>
              <a:gd name="adj1" fmla="val -64374"/>
              <a:gd name="adj2" fmla="val -217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購置交通車費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需填購買幾人座車輛、申請金額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標題 2"/>
          <p:cNvSpPr txBox="1">
            <a:spLocks/>
          </p:cNvSpPr>
          <p:nvPr/>
        </p:nvSpPr>
        <p:spPr bwMode="auto">
          <a:xfrm>
            <a:off x="1795954" y="250924"/>
            <a:ext cx="716853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補助項目五：補助交通不便地區學校交通車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5684111" cy="5434026"/>
          </a:xfrm>
          <a:prstGeom prst="rect">
            <a:avLst/>
          </a:prstGeom>
        </p:spPr>
      </p:pic>
      <p:sp>
        <p:nvSpPr>
          <p:cNvPr id="15" name="矩形圖說文字 14"/>
          <p:cNvSpPr/>
          <p:nvPr/>
        </p:nvSpPr>
        <p:spPr>
          <a:xfrm>
            <a:off x="6385246" y="2636912"/>
            <a:ext cx="2507234" cy="709306"/>
          </a:xfrm>
          <a:prstGeom prst="wedgeRectCallout">
            <a:avLst>
              <a:gd name="adj1" fmla="val -28421"/>
              <a:gd name="adj2" fmla="val 779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經費概算表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「金額」欄位會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自動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計算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75656" y="3573016"/>
            <a:ext cx="5688632" cy="2592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2"/>
          <p:cNvSpPr txBox="1">
            <a:spLocks/>
          </p:cNvSpPr>
          <p:nvPr/>
        </p:nvSpPr>
        <p:spPr bwMode="auto">
          <a:xfrm>
            <a:off x="1795954" y="322932"/>
            <a:ext cx="7168534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2800" dirty="0" smtClean="0">
                <a:solidFill>
                  <a:schemeClr val="tx1"/>
                </a:solidFill>
              </a:rPr>
              <a:t>補助項目六：整修學校社區化活動場所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31640" y="5575498"/>
            <a:ext cx="669674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31064"/>
            <a:ext cx="6444000" cy="463424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27194" y="5592249"/>
            <a:ext cx="1344606" cy="464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3131840" y="5676777"/>
            <a:ext cx="3439277" cy="393112"/>
          </a:xfrm>
          <a:prstGeom prst="wedgeRectCallout">
            <a:avLst>
              <a:gd name="adj1" fmla="val -59112"/>
              <a:gd name="adj2" fmla="val -310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所有項目都已填寫，就點下一步</a:t>
            </a:r>
            <a:endParaRPr lang="en-US" altLang="zh-TW" dirty="0" smtClean="0"/>
          </a:p>
        </p:txBody>
      </p:sp>
      <p:sp>
        <p:nvSpPr>
          <p:cNvPr id="13" name="標題 2"/>
          <p:cNvSpPr>
            <a:spLocks noGrp="1"/>
          </p:cNvSpPr>
          <p:nvPr>
            <p:ph type="title" idx="4294967295"/>
          </p:nvPr>
        </p:nvSpPr>
        <p:spPr>
          <a:xfrm>
            <a:off x="1259905" y="381000"/>
            <a:ext cx="7704583" cy="585788"/>
          </a:xfrm>
        </p:spPr>
        <p:txBody>
          <a:bodyPr/>
          <a:lstStyle/>
          <a:p>
            <a:r>
              <a:rPr lang="zh-TW" altLang="en-US" sz="3200" dirty="0" smtClean="0"/>
              <a:t>學校填報系統（八）：填寫經費完成</a:t>
            </a:r>
          </a:p>
        </p:txBody>
      </p:sp>
    </p:spTree>
    <p:extLst>
      <p:ext uri="{BB962C8B-B14F-4D97-AF65-F5344CB8AC3E}">
        <p14:creationId xmlns:p14="http://schemas.microsoft.com/office/powerpoint/2010/main" val="188207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432011" y="5792475"/>
            <a:ext cx="1105048" cy="551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554" name="內容版面配置區 1"/>
          <p:cNvSpPr>
            <a:spLocks noGrp="1"/>
          </p:cNvSpPr>
          <p:nvPr>
            <p:ph sz="quarter" idx="1"/>
          </p:nvPr>
        </p:nvSpPr>
        <p:spPr>
          <a:xfrm>
            <a:off x="384175" y="1341438"/>
            <a:ext cx="8759825" cy="4900612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所有項目申請完成後，需列印：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指標界定調查表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　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經費需求彙整表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　經校長核章後掃描，於上傳檢附資料區上傳。</a:t>
            </a:r>
          </a:p>
        </p:txBody>
      </p:sp>
      <p:sp>
        <p:nvSpPr>
          <p:cNvPr id="23555" name="標題 2"/>
          <p:cNvSpPr>
            <a:spLocks noGrp="1"/>
          </p:cNvSpPr>
          <p:nvPr>
            <p:ph type="title"/>
          </p:nvPr>
        </p:nvSpPr>
        <p:spPr>
          <a:xfrm>
            <a:off x="1614537" y="381000"/>
            <a:ext cx="7205935" cy="585788"/>
          </a:xfrm>
        </p:spPr>
        <p:txBody>
          <a:bodyPr/>
          <a:lstStyle/>
          <a:p>
            <a:r>
              <a:rPr lang="zh-TW" altLang="en-US" sz="3200" dirty="0" smtClean="0">
                <a:solidFill>
                  <a:srgbClr val="712D1C"/>
                </a:solidFill>
              </a:rPr>
              <a:t>學校填報系統（九）：列印表單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68278"/>
            <a:ext cx="4578444" cy="2741042"/>
          </a:xfrm>
          <a:prstGeom prst="rect">
            <a:avLst/>
          </a:prstGeom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44" y="3600857"/>
            <a:ext cx="3753374" cy="26864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0962" y="5888508"/>
            <a:ext cx="988215" cy="3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右彎箭號 3"/>
          <p:cNvSpPr/>
          <p:nvPr/>
        </p:nvSpPr>
        <p:spPr>
          <a:xfrm rot="5400000" flipH="1">
            <a:off x="3785854" y="3418416"/>
            <a:ext cx="500320" cy="5248436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69838" y="5119150"/>
            <a:ext cx="2022442" cy="3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069838" y="5443150"/>
            <a:ext cx="2022442" cy="3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247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標題 2"/>
          <p:cNvSpPr>
            <a:spLocks noGrp="1"/>
          </p:cNvSpPr>
          <p:nvPr>
            <p:ph type="title"/>
          </p:nvPr>
        </p:nvSpPr>
        <p:spPr>
          <a:xfrm>
            <a:off x="1614537" y="381000"/>
            <a:ext cx="7205935" cy="585788"/>
          </a:xfrm>
        </p:spPr>
        <p:txBody>
          <a:bodyPr/>
          <a:lstStyle/>
          <a:p>
            <a:r>
              <a:rPr lang="en-US" altLang="zh-TW" sz="2800" dirty="0" smtClean="0">
                <a:solidFill>
                  <a:schemeClr val="tx1"/>
                </a:solidFill>
              </a:rPr>
              <a:t>1</a:t>
            </a:r>
            <a:r>
              <a:rPr lang="zh-TW" altLang="en-US" sz="2800" dirty="0" smtClean="0">
                <a:solidFill>
                  <a:schemeClr val="tx1"/>
                </a:solidFill>
              </a:rPr>
              <a:t>、指標界定調查表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6" y="1538982"/>
            <a:ext cx="8640000" cy="4698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標題 2"/>
          <p:cNvSpPr>
            <a:spLocks noGrp="1"/>
          </p:cNvSpPr>
          <p:nvPr>
            <p:ph type="title"/>
          </p:nvPr>
        </p:nvSpPr>
        <p:spPr>
          <a:xfrm>
            <a:off x="1614537" y="381000"/>
            <a:ext cx="7205935" cy="585788"/>
          </a:xfrm>
        </p:spPr>
        <p:txBody>
          <a:bodyPr/>
          <a:lstStyle/>
          <a:p>
            <a:r>
              <a:rPr lang="en-US" altLang="zh-TW" sz="2800" dirty="0" smtClean="0">
                <a:solidFill>
                  <a:schemeClr val="tx1"/>
                </a:solidFill>
              </a:rPr>
              <a:t>2</a:t>
            </a:r>
            <a:r>
              <a:rPr lang="zh-TW" altLang="en-US" sz="2800" dirty="0">
                <a:solidFill>
                  <a:schemeClr val="tx1"/>
                </a:solidFill>
              </a:rPr>
              <a:t>、</a:t>
            </a:r>
            <a:r>
              <a:rPr lang="zh-TW" altLang="en-US" sz="2800" dirty="0" smtClean="0">
                <a:solidFill>
                  <a:schemeClr val="tx1"/>
                </a:solidFill>
              </a:rPr>
              <a:t>經費需求彙整表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45677"/>
            <a:ext cx="8498416" cy="46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標題 2"/>
          <p:cNvSpPr>
            <a:spLocks noGrp="1"/>
          </p:cNvSpPr>
          <p:nvPr>
            <p:ph type="title" idx="4294967295"/>
          </p:nvPr>
        </p:nvSpPr>
        <p:spPr>
          <a:xfrm>
            <a:off x="1259905" y="381000"/>
            <a:ext cx="7704583" cy="585788"/>
          </a:xfrm>
        </p:spPr>
        <p:txBody>
          <a:bodyPr/>
          <a:lstStyle/>
          <a:p>
            <a:r>
              <a:rPr lang="zh-TW" altLang="en-US" sz="3200" dirty="0" smtClean="0"/>
              <a:t>學校填報系統（十）：上傳檢附資料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7413" r="-33" b="1"/>
          <a:stretch/>
        </p:blipFill>
        <p:spPr>
          <a:xfrm>
            <a:off x="395536" y="2459328"/>
            <a:ext cx="8494125" cy="269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323528" y="4653136"/>
            <a:ext cx="216024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2987824" y="4542778"/>
            <a:ext cx="1906802" cy="470398"/>
          </a:xfrm>
          <a:prstGeom prst="wedgeRectCallout">
            <a:avLst>
              <a:gd name="adj1" fmla="val -72981"/>
              <a:gd name="adj2" fmla="val 167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</a:rPr>
              <a:t>上傳</a:t>
            </a:r>
            <a:r>
              <a:rPr lang="zh-TW" altLang="en-US" b="1" dirty="0">
                <a:solidFill>
                  <a:srgbClr val="0000FF"/>
                </a:solidFill>
              </a:rPr>
              <a:t>檢附資料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5152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640" y="5462662"/>
            <a:ext cx="252028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7370"/>
            <a:ext cx="3096319" cy="18716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矩形 7"/>
          <p:cNvSpPr/>
          <p:nvPr/>
        </p:nvSpPr>
        <p:spPr>
          <a:xfrm>
            <a:off x="6588224" y="5085184"/>
            <a:ext cx="2322402" cy="114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578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1835150" y="1408584"/>
            <a:ext cx="7308850" cy="4684712"/>
          </a:xfrm>
        </p:spPr>
        <p:txBody>
          <a:bodyPr/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最後統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上傳檔案，避免遺漏。</a:t>
            </a:r>
          </a:p>
        </p:txBody>
      </p:sp>
      <p:sp>
        <p:nvSpPr>
          <p:cNvPr id="24579" name="標題 2"/>
          <p:cNvSpPr>
            <a:spLocks noGrp="1"/>
          </p:cNvSpPr>
          <p:nvPr>
            <p:ph type="title" idx="4294967295"/>
          </p:nvPr>
        </p:nvSpPr>
        <p:spPr>
          <a:xfrm>
            <a:off x="1763713" y="381000"/>
            <a:ext cx="7129462" cy="585788"/>
          </a:xfrm>
        </p:spPr>
        <p:txBody>
          <a:bodyPr/>
          <a:lstStyle/>
          <a:p>
            <a:r>
              <a:rPr lang="zh-TW" altLang="en-US" sz="3200" dirty="0" smtClean="0"/>
              <a:t>學校填報系統（十一）：上傳檢附資料</a:t>
            </a:r>
          </a:p>
        </p:txBody>
      </p:sp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05" y="1868892"/>
            <a:ext cx="5760000" cy="436019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1227" y="3388574"/>
            <a:ext cx="1548445" cy="4443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右彎箭號 9"/>
          <p:cNvSpPr/>
          <p:nvPr/>
        </p:nvSpPr>
        <p:spPr>
          <a:xfrm rot="10800000" flipH="1">
            <a:off x="755575" y="3875526"/>
            <a:ext cx="2520029" cy="513993"/>
          </a:xfrm>
          <a:prstGeom prst="bentArrow">
            <a:avLst>
              <a:gd name="adj1" fmla="val 36321"/>
              <a:gd name="adj2" fmla="val 44408"/>
              <a:gd name="adj3" fmla="val 50000"/>
              <a:gd name="adj4" fmla="val 4375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圖說文字 10"/>
          <p:cNvSpPr/>
          <p:nvPr/>
        </p:nvSpPr>
        <p:spPr>
          <a:xfrm>
            <a:off x="6570217" y="2373004"/>
            <a:ext cx="2519585" cy="839972"/>
          </a:xfrm>
          <a:prstGeom prst="wedgeRectCallout">
            <a:avLst>
              <a:gd name="adj1" fmla="val -59264"/>
              <a:gd name="adj2" fmla="val -2266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上傳「指標界定調查記錄表」、「經費需求彙整表」</a:t>
            </a:r>
            <a:endParaRPr lang="en-US" altLang="zh-TW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經費需求彙整</a:t>
            </a:r>
            <a:r>
              <a:rPr lang="zh-TW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表一律都要上傳</a:t>
            </a:r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圖說文字 11"/>
          <p:cNvSpPr/>
          <p:nvPr/>
        </p:nvSpPr>
        <p:spPr>
          <a:xfrm>
            <a:off x="197072" y="5157192"/>
            <a:ext cx="3024336" cy="864096"/>
          </a:xfrm>
          <a:prstGeom prst="wedgeRectCallout">
            <a:avLst>
              <a:gd name="adj1" fmla="val 59913"/>
              <a:gd name="adj2" fmla="val -2026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上傳各項補助所需資料</a:t>
            </a:r>
            <a:endParaRPr lang="en-US" altLang="zh-TW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已申請之項目才會顯示在此欄位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331640" y="5462662"/>
            <a:ext cx="252028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626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539553" y="1407691"/>
            <a:ext cx="8496943" cy="4973637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填報申請狀態，學校可於此處確認線上作業填報是否完成。</a:t>
            </a:r>
            <a:endParaRPr lang="zh-TW" altLang="en-US" sz="2400" dirty="0" smtClean="0"/>
          </a:p>
        </p:txBody>
      </p:sp>
      <p:sp>
        <p:nvSpPr>
          <p:cNvPr id="26627" name="標題 2"/>
          <p:cNvSpPr>
            <a:spLocks noGrp="1"/>
          </p:cNvSpPr>
          <p:nvPr>
            <p:ph type="title" idx="4294967295"/>
          </p:nvPr>
        </p:nvSpPr>
        <p:spPr>
          <a:xfrm>
            <a:off x="1763713" y="381000"/>
            <a:ext cx="7129462" cy="585788"/>
          </a:xfrm>
        </p:spPr>
        <p:txBody>
          <a:bodyPr/>
          <a:lstStyle/>
          <a:p>
            <a:r>
              <a:rPr lang="zh-TW" altLang="en-US" sz="3200" dirty="0" smtClean="0"/>
              <a:t>學校填報系統</a:t>
            </a:r>
            <a:r>
              <a:rPr lang="zh-TW" altLang="en-US" sz="3200" dirty="0"/>
              <a:t>（</a:t>
            </a:r>
            <a:r>
              <a:rPr lang="zh-TW" altLang="en-US" sz="3200" dirty="0" smtClean="0"/>
              <a:t>十二）：查詢填報狀態</a:t>
            </a:r>
            <a:endParaRPr lang="en-US" altLang="zh-TW" sz="3200" dirty="0" smtClean="0"/>
          </a:p>
        </p:txBody>
      </p:sp>
      <p:pic>
        <p:nvPicPr>
          <p:cNvPr id="9" name="圖片 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0" y="1916832"/>
            <a:ext cx="5772956" cy="14670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852936"/>
            <a:ext cx="6361936" cy="38884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矩形 7"/>
          <p:cNvSpPr/>
          <p:nvPr/>
        </p:nvSpPr>
        <p:spPr>
          <a:xfrm>
            <a:off x="2637807" y="6414735"/>
            <a:ext cx="4695729" cy="3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34845" y="2374421"/>
            <a:ext cx="1932900" cy="3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右彎箭號 10"/>
          <p:cNvSpPr/>
          <p:nvPr/>
        </p:nvSpPr>
        <p:spPr>
          <a:xfrm rot="16200000" flipH="1" flipV="1">
            <a:off x="2815105" y="1888131"/>
            <a:ext cx="561461" cy="1656183"/>
          </a:xfrm>
          <a:prstGeom prst="bentArrow">
            <a:avLst>
              <a:gd name="adj1" fmla="val 36321"/>
              <a:gd name="adj2" fmla="val 44408"/>
              <a:gd name="adj3" fmla="val 50000"/>
              <a:gd name="adj4" fmla="val 4375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圖說文字 13"/>
          <p:cNvSpPr/>
          <p:nvPr/>
        </p:nvSpPr>
        <p:spPr>
          <a:xfrm>
            <a:off x="539553" y="1883425"/>
            <a:ext cx="1296144" cy="382984"/>
          </a:xfrm>
          <a:prstGeom prst="wedgeRectCallout">
            <a:avLst>
              <a:gd name="adj1" fmla="val -17843"/>
              <a:gd name="adj2" fmla="val 756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由此進入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圖說文字 14"/>
          <p:cNvSpPr/>
          <p:nvPr/>
        </p:nvSpPr>
        <p:spPr>
          <a:xfrm>
            <a:off x="6660232" y="3501008"/>
            <a:ext cx="1944216" cy="561108"/>
          </a:xfrm>
          <a:prstGeom prst="wedgeRectCallout">
            <a:avLst>
              <a:gd name="adj1" fmla="val -75092"/>
              <a:gd name="adj2" fmla="val -219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檔案是否已上傳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圖說文字 15"/>
          <p:cNvSpPr/>
          <p:nvPr/>
        </p:nvSpPr>
        <p:spPr>
          <a:xfrm>
            <a:off x="267977" y="6141246"/>
            <a:ext cx="2066635" cy="546978"/>
          </a:xfrm>
          <a:prstGeom prst="wedgeRectCallout">
            <a:avLst>
              <a:gd name="adj1" fmla="val 62857"/>
              <a:gd name="adj2" fmla="val 262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顯示是否填報完成</a:t>
            </a:r>
            <a:endParaRPr lang="en-US" altLang="zh-TW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55576" y="2559907"/>
            <a:ext cx="8280920" cy="1738186"/>
          </a:xfrm>
        </p:spPr>
        <p:txBody>
          <a:bodyPr anchor="ctr"/>
          <a:lstStyle/>
          <a:p>
            <a:r>
              <a:rPr lang="zh-TW" altLang="en-US" sz="5400" dirty="0" smtClean="0">
                <a:solidFill>
                  <a:srgbClr val="002060"/>
                </a:solidFill>
              </a:rPr>
              <a:t>本年度重大變動</a:t>
            </a:r>
            <a:endParaRPr lang="zh-TW" altLang="en-US" sz="54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40152" y="4869160"/>
            <a:ext cx="2994170" cy="1357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794" y="3789040"/>
            <a:ext cx="3842734" cy="2882050"/>
          </a:xfrm>
          <a:prstGeom prst="ellipse">
            <a:avLst/>
          </a:prstGeom>
          <a:ln>
            <a:noFill/>
          </a:ln>
          <a:effectLst>
            <a:softEdge rad="1155700"/>
          </a:effectLst>
        </p:spPr>
      </p:pic>
      <p:cxnSp>
        <p:nvCxnSpPr>
          <p:cNvPr id="7" name="直線接點 6"/>
          <p:cNvCxnSpPr/>
          <p:nvPr/>
        </p:nvCxnSpPr>
        <p:spPr>
          <a:xfrm>
            <a:off x="467544" y="1268760"/>
            <a:ext cx="0" cy="4680000"/>
          </a:xfrm>
          <a:prstGeom prst="line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755576" y="1268760"/>
            <a:ext cx="0" cy="3600000"/>
          </a:xfrm>
          <a:prstGeom prst="line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25557" y="1484784"/>
            <a:ext cx="3600000" cy="0"/>
          </a:xfrm>
          <a:prstGeom prst="line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25557" y="1700808"/>
            <a:ext cx="2880000" cy="0"/>
          </a:xfrm>
          <a:prstGeom prst="line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8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52" y="1006475"/>
            <a:ext cx="6119495" cy="4845050"/>
          </a:xfrm>
          <a:prstGeom prst="rect">
            <a:avLst/>
          </a:prstGeom>
        </p:spPr>
      </p:pic>
      <p:sp>
        <p:nvSpPr>
          <p:cNvPr id="6" name="矩形圖說文字 5"/>
          <p:cNvSpPr/>
          <p:nvPr/>
        </p:nvSpPr>
        <p:spPr>
          <a:xfrm>
            <a:off x="3707905" y="5373216"/>
            <a:ext cx="1440160" cy="546978"/>
          </a:xfrm>
          <a:prstGeom prst="wedgeRectCallout">
            <a:avLst>
              <a:gd name="adj1" fmla="val -72696"/>
              <a:gd name="adj2" fmla="val -132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已</a:t>
            </a: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完成填報</a:t>
            </a:r>
            <a:endParaRPr lang="en-US" altLang="zh-TW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20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755576" y="1341438"/>
            <a:ext cx="7632774" cy="4757737"/>
          </a:xfrm>
        </p:spPr>
        <p:txBody>
          <a:bodyPr/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學校可隨時檢視縣市初審及教育部複審金額及意見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742950" lvl="1" indent="-285750">
              <a:buFont typeface="Wingdings" pitchFamily="2" charset="2"/>
              <a:buNone/>
            </a:pPr>
            <a:endParaRPr lang="en-US" altLang="zh-TW" sz="2400" dirty="0" smtClean="0">
              <a:solidFill>
                <a:schemeClr val="tx1"/>
              </a:solidFill>
            </a:endParaRPr>
          </a:p>
        </p:txBody>
      </p:sp>
      <p:sp>
        <p:nvSpPr>
          <p:cNvPr id="27651" name="標題 2"/>
          <p:cNvSpPr>
            <a:spLocks noGrp="1"/>
          </p:cNvSpPr>
          <p:nvPr>
            <p:ph type="title" idx="4294967295"/>
          </p:nvPr>
        </p:nvSpPr>
        <p:spPr>
          <a:xfrm>
            <a:off x="1175391" y="381000"/>
            <a:ext cx="7933113" cy="585788"/>
          </a:xfrm>
        </p:spPr>
        <p:txBody>
          <a:bodyPr/>
          <a:lstStyle/>
          <a:p>
            <a:r>
              <a:rPr lang="zh-TW" altLang="en-US" sz="2800" dirty="0" smtClean="0"/>
              <a:t>學校填報系統 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十三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：查詢初審複審狀態</a:t>
            </a:r>
          </a:p>
        </p:txBody>
      </p:sp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72816"/>
            <a:ext cx="5772956" cy="14670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3" y="3235360"/>
            <a:ext cx="8640000" cy="30741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1835696" y="2562034"/>
            <a:ext cx="1944216" cy="673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右彎箭號 10"/>
          <p:cNvSpPr/>
          <p:nvPr/>
        </p:nvSpPr>
        <p:spPr>
          <a:xfrm rot="16200000" flipH="1" flipV="1">
            <a:off x="3923928" y="2636912"/>
            <a:ext cx="576064" cy="864096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4626741" y="2170723"/>
            <a:ext cx="3318563" cy="666730"/>
          </a:xfrm>
          <a:prstGeom prst="wedgeRectCallout">
            <a:avLst>
              <a:gd name="adj1" fmla="val -55080"/>
              <a:gd name="adj2" fmla="val 407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檢視初複審結果</a:t>
            </a:r>
            <a:endParaRPr lang="en-US" altLang="zh-TW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複審結果須等教育部公布後才能看見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/>
          <a:stretch/>
        </p:blipFill>
        <p:spPr bwMode="auto">
          <a:xfrm>
            <a:off x="771869" y="1484784"/>
            <a:ext cx="7256515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標題 2"/>
          <p:cNvSpPr>
            <a:spLocks noGrp="1"/>
          </p:cNvSpPr>
          <p:nvPr>
            <p:ph type="title" idx="4294967295"/>
          </p:nvPr>
        </p:nvSpPr>
        <p:spPr>
          <a:xfrm>
            <a:off x="1331640" y="381000"/>
            <a:ext cx="7933113" cy="585788"/>
          </a:xfrm>
        </p:spPr>
        <p:txBody>
          <a:bodyPr/>
          <a:lstStyle/>
          <a:p>
            <a:r>
              <a:rPr lang="zh-TW" altLang="en-US" sz="2800" dirty="0" smtClean="0"/>
              <a:t>學校填報系統 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十四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：執行成效與修正後計畫</a:t>
            </a:r>
          </a:p>
        </p:txBody>
      </p:sp>
      <p:sp>
        <p:nvSpPr>
          <p:cNvPr id="6" name="矩形 5"/>
          <p:cNvSpPr/>
          <p:nvPr/>
        </p:nvSpPr>
        <p:spPr>
          <a:xfrm>
            <a:off x="2475770" y="4941169"/>
            <a:ext cx="346438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479704" y="4941168"/>
            <a:ext cx="1188640" cy="504056"/>
          </a:xfrm>
          <a:prstGeom prst="wedgeRectCallout">
            <a:avLst>
              <a:gd name="adj1" fmla="val -85298"/>
              <a:gd name="adj2" fmla="val -232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由此進入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31640" y="5575498"/>
            <a:ext cx="669674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2323"/>
            <a:ext cx="8190215" cy="4314989"/>
          </a:xfrm>
          <a:prstGeom prst="rect">
            <a:avLst/>
          </a:prstGeom>
        </p:spPr>
      </p:pic>
      <p:sp>
        <p:nvSpPr>
          <p:cNvPr id="5" name="標題 2"/>
          <p:cNvSpPr>
            <a:spLocks noGrp="1"/>
          </p:cNvSpPr>
          <p:nvPr>
            <p:ph type="title" idx="4294967295"/>
          </p:nvPr>
        </p:nvSpPr>
        <p:spPr>
          <a:xfrm>
            <a:off x="1331640" y="381000"/>
            <a:ext cx="7933113" cy="585788"/>
          </a:xfrm>
        </p:spPr>
        <p:txBody>
          <a:bodyPr/>
          <a:lstStyle/>
          <a:p>
            <a:r>
              <a:rPr lang="zh-TW" altLang="en-US" sz="2800" dirty="0" smtClean="0"/>
              <a:t>學校填報系統 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十五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：執行成效與修正後計畫</a:t>
            </a:r>
          </a:p>
        </p:txBody>
      </p:sp>
      <p:sp>
        <p:nvSpPr>
          <p:cNvPr id="7" name="矩形圖說文字 6"/>
          <p:cNvSpPr/>
          <p:nvPr/>
        </p:nvSpPr>
        <p:spPr>
          <a:xfrm>
            <a:off x="5308246" y="1922322"/>
            <a:ext cx="3240360" cy="930613"/>
          </a:xfrm>
          <a:prstGeom prst="wedgeRectCallout">
            <a:avLst>
              <a:gd name="adj1" fmla="val 21350"/>
              <a:gd name="adj2" fmla="val 870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填報各補助項目執行成果</a:t>
            </a:r>
            <a:endParaRPr lang="en-US" altLang="zh-TW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已複審通過之項目才須填報</a:t>
            </a:r>
            <a:endParaRPr lang="en-US" altLang="zh-TW" sz="1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※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區分執行情形及上傳修正後計畫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畫面剪輯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5771946" cy="5445957"/>
          </a:xfrm>
        </p:spPr>
      </p:pic>
      <p:sp>
        <p:nvSpPr>
          <p:cNvPr id="5" name="矩形圖說文字 4"/>
          <p:cNvSpPr/>
          <p:nvPr/>
        </p:nvSpPr>
        <p:spPr>
          <a:xfrm>
            <a:off x="5220072" y="2648632"/>
            <a:ext cx="2160240" cy="504056"/>
          </a:xfrm>
          <a:prstGeom prst="wedgeRectCallout">
            <a:avLst>
              <a:gd name="adj1" fmla="val -76547"/>
              <a:gd name="adj2" fmla="val -252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填寫使用經費情形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528" y="2648632"/>
            <a:ext cx="4104456" cy="7803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96744" y="4079838"/>
            <a:ext cx="5211359" cy="25175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5940152" y="4117150"/>
            <a:ext cx="2736304" cy="504056"/>
          </a:xfrm>
          <a:prstGeom prst="wedgeRectCallout">
            <a:avLst>
              <a:gd name="adj1" fmla="val -64559"/>
              <a:gd name="adj2" fmla="val -2518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填寫成效或執行成果說明</a:t>
            </a:r>
            <a:endParaRPr lang="en-US" altLang="zh-TW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2"/>
          <p:cNvSpPr>
            <a:spLocks noGrp="1"/>
          </p:cNvSpPr>
          <p:nvPr>
            <p:ph type="title" idx="4294967295"/>
          </p:nvPr>
        </p:nvSpPr>
        <p:spPr>
          <a:xfrm>
            <a:off x="1331640" y="381000"/>
            <a:ext cx="7933113" cy="585788"/>
          </a:xfrm>
        </p:spPr>
        <p:txBody>
          <a:bodyPr/>
          <a:lstStyle/>
          <a:p>
            <a:r>
              <a:rPr lang="zh-TW" altLang="en-US" sz="3200" dirty="0" smtClean="0"/>
              <a:t>學校填報系統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十六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：執行情形</a:t>
            </a:r>
          </a:p>
        </p:txBody>
      </p:sp>
    </p:spTree>
    <p:extLst>
      <p:ext uri="{BB962C8B-B14F-4D97-AF65-F5344CB8AC3E}">
        <p14:creationId xmlns:p14="http://schemas.microsoft.com/office/powerpoint/2010/main" val="10615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399559" y="5517232"/>
            <a:ext cx="669674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5790646" cy="5472608"/>
          </a:xfrm>
          <a:prstGeom prst="rect">
            <a:avLst/>
          </a:prstGeom>
        </p:spPr>
      </p:pic>
      <p:sp>
        <p:nvSpPr>
          <p:cNvPr id="6" name="矩形圖說文字 5"/>
          <p:cNvSpPr/>
          <p:nvPr/>
        </p:nvSpPr>
        <p:spPr>
          <a:xfrm>
            <a:off x="6372200" y="1844824"/>
            <a:ext cx="2448272" cy="504056"/>
          </a:xfrm>
          <a:prstGeom prst="wedgeRectCallout">
            <a:avLst>
              <a:gd name="adj1" fmla="val -58676"/>
              <a:gd name="adj2" fmla="val -2743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上傳核定後執行計畫</a:t>
            </a:r>
            <a:endParaRPr lang="en-US" altLang="zh-TW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5940152" y="4221088"/>
            <a:ext cx="2952328" cy="504056"/>
          </a:xfrm>
          <a:prstGeom prst="wedgeRectCallout">
            <a:avLst>
              <a:gd name="adj1" fmla="val -57624"/>
              <a:gd name="adj2" fmla="val -257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上傳核定後執行經費概算表</a:t>
            </a:r>
            <a:endParaRPr lang="en-US" altLang="zh-TW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5652120" y="5589240"/>
            <a:ext cx="2376264" cy="504056"/>
          </a:xfrm>
          <a:prstGeom prst="wedgeRectCallout">
            <a:avLst>
              <a:gd name="adj1" fmla="val -59876"/>
              <a:gd name="adj2" fmla="val -2908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上傳執行成果與照片</a:t>
            </a:r>
            <a:endParaRPr lang="en-US" altLang="zh-TW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2"/>
          <p:cNvSpPr>
            <a:spLocks noGrp="1"/>
          </p:cNvSpPr>
          <p:nvPr>
            <p:ph type="title" idx="4294967295"/>
          </p:nvPr>
        </p:nvSpPr>
        <p:spPr>
          <a:xfrm>
            <a:off x="1331640" y="381000"/>
            <a:ext cx="7933113" cy="585788"/>
          </a:xfrm>
        </p:spPr>
        <p:txBody>
          <a:bodyPr/>
          <a:lstStyle/>
          <a:p>
            <a:r>
              <a:rPr lang="zh-TW" altLang="en-US" sz="3200" dirty="0" smtClean="0"/>
              <a:t>學校填報系統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十七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：上傳檔案</a:t>
            </a:r>
          </a:p>
        </p:txBody>
      </p:sp>
    </p:spTree>
    <p:extLst>
      <p:ext uri="{BB962C8B-B14F-4D97-AF65-F5344CB8AC3E}">
        <p14:creationId xmlns:p14="http://schemas.microsoft.com/office/powerpoint/2010/main" val="37627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內容版面配置區 1"/>
          <p:cNvSpPr>
            <a:spLocks noGrp="1"/>
          </p:cNvSpPr>
          <p:nvPr>
            <p:ph sz="quarter" idx="1"/>
          </p:nvPr>
        </p:nvSpPr>
        <p:spPr>
          <a:xfrm>
            <a:off x="1187450" y="1377950"/>
            <a:ext cx="7416800" cy="514667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US" altLang="zh-TW" sz="36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36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年度教育優先區填報系統網站</a:t>
            </a:r>
            <a:endParaRPr lang="en-US" altLang="zh-TW" sz="3600" b="1" dirty="0" smtClean="0">
              <a:solidFill>
                <a:srgbClr val="712D1C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buFont typeface="Wingdings 2" pitchFamily="18" charset="2"/>
              <a:buNone/>
            </a:pPr>
            <a:r>
              <a:rPr lang="zh-TW" altLang="en-US" sz="36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使用手冊</a:t>
            </a:r>
            <a:endParaRPr lang="en-US" altLang="zh-TW" dirty="0" smtClean="0"/>
          </a:p>
          <a:p>
            <a:pPr algn="ctr">
              <a:buFont typeface="Wingdings 2" pitchFamily="18" charset="2"/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  <a:hlinkClick r:id="rId2"/>
              </a:rPr>
              <a:t>學校版</a:t>
            </a:r>
            <a:endParaRPr lang="en-US" altLang="zh-TW" sz="2500" dirty="0" smtClean="0">
              <a:latin typeface="標楷體" pitchFamily="65" charset="-120"/>
              <a:ea typeface="標楷體" pitchFamily="65" charset="-120"/>
            </a:endParaRPr>
          </a:p>
          <a:p>
            <a:pPr algn="ctr">
              <a:buFont typeface="Wingdings 2" pitchFamily="18" charset="2"/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  <a:hlinkClick r:id="rId3"/>
              </a:rPr>
              <a:t>教育局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  <a:hlinkClick r:id="rId3"/>
              </a:rPr>
              <a:t>（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  <a:hlinkClick r:id="rId3"/>
              </a:rPr>
              <a:t>處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  <a:hlinkClick r:id="rId3"/>
              </a:rPr>
              <a:t>）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  <a:hlinkClick r:id="rId3"/>
              </a:rPr>
              <a:t>版</a:t>
            </a: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sz="3200" b="1" dirty="0" smtClean="0">
                <a:solidFill>
                  <a:srgbClr val="A9432B"/>
                </a:solidFill>
                <a:latin typeface="標楷體" pitchFamily="65" charset="-120"/>
                <a:ea typeface="標楷體" pitchFamily="65" charset="-120"/>
              </a:rPr>
              <a:t>教育部複審程序將另行召集會議說明。</a:t>
            </a:r>
            <a:endParaRPr lang="en-US" altLang="zh-TW" sz="3200" b="1" dirty="0" smtClean="0">
              <a:solidFill>
                <a:srgbClr val="A9432B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年度計畫手冊、操作手冊及相關表格於本計畫網站皆可下載最新檔案。</a:t>
            </a:r>
            <a:endParaRPr lang="en-US" altLang="zh-TW" sz="3200" dirty="0" smtClean="0">
              <a:solidFill>
                <a:srgbClr val="A9432B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quarter" idx="1"/>
          </p:nvPr>
        </p:nvSpPr>
        <p:spPr>
          <a:xfrm>
            <a:off x="683568" y="1527048"/>
            <a:ext cx="8136904" cy="45720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系統或操作問題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反應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留言，將有專人回覆及處理。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搜尋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常見問題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，依分類項目尋求解方法。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寄電子郵件給</a:t>
            </a:r>
            <a:r>
              <a:rPr lang="zh-TW" altLang="en-US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專案小組</a:t>
            </a:r>
            <a:endParaRPr lang="en-US" altLang="zh-TW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125000"/>
              </a:lnSpc>
            </a:pPr>
            <a:r>
              <a:rPr lang="en-US" altLang="zh-TW" u="sng" dirty="0" smtClean="0"/>
              <a:t>epa@mail.ntcu.edu.tw</a:t>
            </a:r>
          </a:p>
          <a:p>
            <a:pPr lvl="1">
              <a:lnSpc>
                <a:spcPct val="125000"/>
              </a:lnSpc>
            </a:pPr>
            <a:r>
              <a:rPr lang="en-US" altLang="zh-TW" u="sng" dirty="0" smtClean="0"/>
              <a:t>jiang100@mail.ntcu.edu.tw</a:t>
            </a:r>
          </a:p>
          <a:p>
            <a:pPr>
              <a:lnSpc>
                <a:spcPct val="125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聯絡</a:t>
            </a:r>
            <a:r>
              <a:rPr lang="zh-TW" altLang="en-US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專案小組</a:t>
            </a:r>
            <a:endParaRPr lang="en-US" altLang="zh-TW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lnSpc>
                <a:spcPct val="125000"/>
              </a:lnSpc>
            </a:pPr>
            <a:r>
              <a:rPr lang="en-US" altLang="zh-TW" dirty="0" smtClean="0"/>
              <a:t>04-22183328</a:t>
            </a:r>
            <a:r>
              <a:rPr lang="zh-TW" altLang="en-US" dirty="0"/>
              <a:t>、</a:t>
            </a:r>
            <a:r>
              <a:rPr lang="en-US" altLang="zh-TW" dirty="0"/>
              <a:t>04-22183329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578808" cy="586058"/>
          </a:xfrm>
        </p:spPr>
        <p:txBody>
          <a:bodyPr/>
          <a:lstStyle/>
          <a:p>
            <a:r>
              <a:rPr lang="zh-TW" altLang="en-US" sz="3200" dirty="0" smtClean="0">
                <a:solidFill>
                  <a:srgbClr val="002060"/>
                </a:solidFill>
              </a:rPr>
              <a:t>系統及線上填報問題反應及處理</a:t>
            </a:r>
            <a:endParaRPr lang="zh-TW" alt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2"/>
          <p:cNvSpPr>
            <a:spLocks noGrp="1"/>
          </p:cNvSpPr>
          <p:nvPr>
            <p:ph type="title" idx="4294967295"/>
          </p:nvPr>
        </p:nvSpPr>
        <p:spPr>
          <a:xfrm>
            <a:off x="1403350" y="692696"/>
            <a:ext cx="6999288" cy="1241772"/>
          </a:xfrm>
        </p:spPr>
        <p:txBody>
          <a:bodyPr/>
          <a:lstStyle/>
          <a:p>
            <a:pPr eaLnBrk="1" hangingPunct="1"/>
            <a:r>
              <a:rPr lang="en-US" altLang="zh-TW" sz="3200" dirty="0" smtClean="0"/>
              <a:t>106</a:t>
            </a:r>
            <a:r>
              <a:rPr lang="zh-TW" altLang="en-US" sz="3200" dirty="0" smtClean="0"/>
              <a:t>年度教育優先區</a:t>
            </a:r>
            <a:br>
              <a:rPr lang="zh-TW" altLang="en-US" sz="3200" dirty="0" smtClean="0"/>
            </a:br>
            <a:r>
              <a:rPr lang="zh-TW" altLang="en-US" sz="3200" dirty="0" smtClean="0"/>
              <a:t>網路填報審查系統操作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11560" y="3238153"/>
            <a:ext cx="360045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400" dirty="0">
                <a:solidFill>
                  <a:srgbClr val="663300"/>
                </a:solidFill>
                <a:ea typeface="標楷體" pitchFamily="65" charset="-120"/>
              </a:rPr>
              <a:t>簡報結束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4400" dirty="0">
                <a:solidFill>
                  <a:srgbClr val="663300"/>
                </a:solidFill>
                <a:ea typeface="標楷體" pitchFamily="65" charset="-120"/>
              </a:rPr>
              <a:t>敬請指教</a:t>
            </a:r>
          </a:p>
        </p:txBody>
      </p:sp>
      <p:sp>
        <p:nvSpPr>
          <p:cNvPr id="38916" name="標題 1"/>
          <p:cNvSpPr>
            <a:spLocks/>
          </p:cNvSpPr>
          <p:nvPr/>
        </p:nvSpPr>
        <p:spPr bwMode="auto">
          <a:xfrm>
            <a:off x="5292725" y="6308725"/>
            <a:ext cx="38512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kumimoji="0" lang="en-US" altLang="zh-TW" sz="12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kumimoji="0" lang="zh-TW" altLang="en-US" sz="12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年度教育</a:t>
            </a:r>
            <a:r>
              <a:rPr kumimoji="0" lang="zh-TW" altLang="en-US" sz="1200" b="1" dirty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優先區計畫網路填報審查系統建置計畫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87824" y="5457566"/>
            <a:ext cx="2376264" cy="925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2"/>
          <p:cNvSpPr>
            <a:spLocks/>
          </p:cNvSpPr>
          <p:nvPr/>
        </p:nvSpPr>
        <p:spPr bwMode="auto">
          <a:xfrm>
            <a:off x="1692275" y="115888"/>
            <a:ext cx="73437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0" hangingPunct="0"/>
            <a:r>
              <a:rPr kumimoji="0" lang="zh-TW" altLang="en-US" sz="40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本年度重大變動（一）</a:t>
            </a:r>
            <a:endParaRPr kumimoji="0" lang="en-US" altLang="zh-TW" sz="3200" b="1" dirty="0">
              <a:solidFill>
                <a:srgbClr val="712D1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1"/>
          <p:cNvSpPr>
            <a:spLocks noGrp="1"/>
          </p:cNvSpPr>
          <p:nvPr>
            <p:ph sz="quarter" idx="4294967295"/>
          </p:nvPr>
        </p:nvSpPr>
        <p:spPr>
          <a:xfrm>
            <a:off x="467545" y="1449288"/>
            <a:ext cx="3744415" cy="4572000"/>
          </a:xfrm>
        </p:spPr>
        <p:txBody>
          <a:bodyPr/>
          <a:lstStyle/>
          <a:p>
            <a:pPr marL="273050" lvl="1">
              <a:lnSpc>
                <a:spcPct val="120000"/>
              </a:lnSpc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n-US" altLang="zh-TW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年度教育優先區指標資料，請各學校教育優先區承辦人員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重新調查統計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，並填寫學校資料。</a:t>
            </a: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17895"/>
            <a:ext cx="3744416" cy="226343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5536" y="5053999"/>
            <a:ext cx="1800200" cy="4443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74" y="1265257"/>
            <a:ext cx="4700005" cy="5116072"/>
          </a:xfrm>
          <a:prstGeom prst="rect">
            <a:avLst/>
          </a:prstGeom>
        </p:spPr>
      </p:pic>
      <p:sp>
        <p:nvSpPr>
          <p:cNvPr id="11" name="向上箭號 10"/>
          <p:cNvSpPr/>
          <p:nvPr/>
        </p:nvSpPr>
        <p:spPr>
          <a:xfrm rot="5400000">
            <a:off x="3005826" y="4268082"/>
            <a:ext cx="540060" cy="2016224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6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403648" y="5148549"/>
            <a:ext cx="3960440" cy="1232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標題 2"/>
          <p:cNvSpPr>
            <a:spLocks/>
          </p:cNvSpPr>
          <p:nvPr/>
        </p:nvSpPr>
        <p:spPr bwMode="auto">
          <a:xfrm>
            <a:off x="1479079" y="188640"/>
            <a:ext cx="73437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0" hangingPunct="0"/>
            <a:r>
              <a:rPr kumimoji="0" lang="zh-TW" altLang="en-US" sz="40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本年度重大變動（二）</a:t>
            </a:r>
            <a:endParaRPr kumimoji="0" lang="en-US" altLang="zh-TW" sz="3200" b="1" dirty="0">
              <a:solidFill>
                <a:srgbClr val="712D1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536" y="1406925"/>
            <a:ext cx="4104456" cy="482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教育優先區補助項目，原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補助項目三：修繕離島或偏遠地區師生宿舍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改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專案撥補經費，並取消調查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指標六：教師流動率及教師比率偏高之學校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，故今年</a:t>
            </a:r>
            <a:r>
              <a:rPr lang="zh-TW" altLang="en-US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不調查教師流動率資料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06" y="1333019"/>
            <a:ext cx="4355682" cy="54268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719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2"/>
          <p:cNvSpPr>
            <a:spLocks/>
          </p:cNvSpPr>
          <p:nvPr/>
        </p:nvSpPr>
        <p:spPr bwMode="auto">
          <a:xfrm>
            <a:off x="1259632" y="188640"/>
            <a:ext cx="73437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0" hangingPunct="0"/>
            <a:r>
              <a:rPr kumimoji="0" lang="zh-TW" altLang="en-US" sz="4000" b="1" dirty="0" smtClean="0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rPr>
              <a:t>本年度重大變動（三）</a:t>
            </a:r>
            <a:endParaRPr kumimoji="0" lang="en-US" altLang="zh-TW" sz="3200" b="1" dirty="0">
              <a:solidFill>
                <a:srgbClr val="712D1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5753903" cy="3191320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59532" y="1264636"/>
            <a:ext cx="8424936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符合指標一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、一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、一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可依規定申請補助項目一、二、三、四、六。惟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項目二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：學校發展教育特色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項目四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：發展原住民教育文化特色及充實設備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器材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至多申請一項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52958"/>
            <a:ext cx="4680520" cy="14561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右彎箭號 6"/>
          <p:cNvSpPr/>
          <p:nvPr/>
        </p:nvSpPr>
        <p:spPr>
          <a:xfrm rot="5400000" flipH="1">
            <a:off x="6533071" y="3628168"/>
            <a:ext cx="1334441" cy="2520280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940152" y="4869160"/>
            <a:ext cx="2994170" cy="1357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794" y="3789040"/>
            <a:ext cx="3842734" cy="2882050"/>
          </a:xfrm>
          <a:prstGeom prst="ellipse">
            <a:avLst/>
          </a:prstGeom>
          <a:ln>
            <a:noFill/>
          </a:ln>
          <a:effectLst>
            <a:softEdge rad="1155700"/>
          </a:effectLst>
        </p:spPr>
      </p:pic>
      <p:cxnSp>
        <p:nvCxnSpPr>
          <p:cNvPr id="7" name="直線接點 6"/>
          <p:cNvCxnSpPr/>
          <p:nvPr/>
        </p:nvCxnSpPr>
        <p:spPr>
          <a:xfrm>
            <a:off x="467544" y="1268760"/>
            <a:ext cx="0" cy="4680000"/>
          </a:xfrm>
          <a:prstGeom prst="line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755576" y="1268760"/>
            <a:ext cx="0" cy="3600000"/>
          </a:xfrm>
          <a:prstGeom prst="line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25557" y="1484784"/>
            <a:ext cx="3600000" cy="0"/>
          </a:xfrm>
          <a:prstGeom prst="line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25557" y="1700808"/>
            <a:ext cx="2880000" cy="0"/>
          </a:xfrm>
          <a:prstGeom prst="line">
            <a:avLst/>
          </a:prstGeom>
          <a:ln w="19050">
            <a:solidFill>
              <a:srgbClr val="FF996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標題 2"/>
          <p:cNvSpPr txBox="1">
            <a:spLocks/>
          </p:cNvSpPr>
          <p:nvPr/>
        </p:nvSpPr>
        <p:spPr bwMode="auto">
          <a:xfrm>
            <a:off x="1097648" y="2415891"/>
            <a:ext cx="7578808" cy="202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12D1C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r>
              <a:rPr kumimoji="0" lang="zh-TW" altLang="en-US" sz="6000" smtClean="0">
                <a:solidFill>
                  <a:srgbClr val="002060"/>
                </a:solidFill>
              </a:rPr>
              <a:t>學校填報資料及申請經費功能說明</a:t>
            </a:r>
            <a:endParaRPr kumimoji="0"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5124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1"/>
          <p:cNvSpPr>
            <a:spLocks noGrp="1"/>
          </p:cNvSpPr>
          <p:nvPr>
            <p:ph sz="quarter" idx="1"/>
          </p:nvPr>
        </p:nvSpPr>
        <p:spPr>
          <a:xfrm>
            <a:off x="395536" y="1511820"/>
            <a:ext cx="8640960" cy="5301556"/>
          </a:xfrm>
        </p:spPr>
        <p:txBody>
          <a:bodyPr/>
          <a:lstStyle/>
          <a:p>
            <a:pPr>
              <a:defRPr/>
            </a:pP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學校承辦人登入後，務必填寫承辦人員資料。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defRPr/>
            </a:pPr>
            <a:r>
              <a:rPr lang="zh-TW" altLang="en-US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承辦人員應填寫資料：承辦人姓名、單位及職稱、電子信箱、</a:t>
            </a:r>
            <a:r>
              <a:rPr lang="en-US" altLang="zh-TW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聯絡電話</a:t>
            </a:r>
            <a:r>
              <a:rPr lang="en-US" altLang="zh-TW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r>
              <a:rPr lang="zh-TW" altLang="en-US" sz="21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等。</a:t>
            </a:r>
            <a:endParaRPr lang="en-US" altLang="zh-TW" sz="21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一所學校只有一位承辦人負責上網填報。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務必轉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知學校不得由不同人員上網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填報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除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因職務變動或業務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移交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亦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不宜將帳號密碼告知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他人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維資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安。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承辦人若未填寫相關資料，將無法進入填報申請畫面，系統會自動跳出至承辦人個人資料填寫頁面。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39" name="標題 2"/>
          <p:cNvSpPr>
            <a:spLocks noGrp="1"/>
          </p:cNvSpPr>
          <p:nvPr>
            <p:ph type="title"/>
          </p:nvPr>
        </p:nvSpPr>
        <p:spPr>
          <a:xfrm>
            <a:off x="782638" y="404813"/>
            <a:ext cx="7578725" cy="585787"/>
          </a:xfrm>
        </p:spPr>
        <p:txBody>
          <a:bodyPr/>
          <a:lstStyle/>
          <a:p>
            <a:r>
              <a:rPr lang="zh-TW" altLang="en-US" sz="3600" dirty="0" smtClean="0">
                <a:solidFill>
                  <a:srgbClr val="712D1C"/>
                </a:solidFill>
              </a:rPr>
              <a:t>學校填報系統（一）</a:t>
            </a:r>
            <a:endParaRPr lang="zh-TW" altLang="en-US" sz="2800" dirty="0" smtClean="0">
              <a:solidFill>
                <a:srgbClr val="712D1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0" y="5013176"/>
            <a:ext cx="6736606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5379</TotalTime>
  <Words>1667</Words>
  <Application>Microsoft Office PowerPoint</Application>
  <PresentationFormat>如螢幕大小 (4:3)</PresentationFormat>
  <Paragraphs>200</Paragraphs>
  <Slides>48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7" baseType="lpstr">
      <vt:lpstr>新細明體</vt:lpstr>
      <vt:lpstr>標楷體</vt:lpstr>
      <vt:lpstr>Arial</vt:lpstr>
      <vt:lpstr>Calibri</vt:lpstr>
      <vt:lpstr>Georgia</vt:lpstr>
      <vt:lpstr>Times New Roman</vt:lpstr>
      <vt:lpstr>Wingdings</vt:lpstr>
      <vt:lpstr>Wingdings 2</vt:lpstr>
      <vt:lpstr>市鎮</vt:lpstr>
      <vt:lpstr>106年度教育優先區計畫 網路填報系統操作說明</vt:lpstr>
      <vt:lpstr>網站首頁 https://epa.ntcu.edu.tw</vt:lpstr>
      <vt:lpstr>PowerPoint 簡報</vt:lpstr>
      <vt:lpstr>本年度重大變動</vt:lpstr>
      <vt:lpstr>PowerPoint 簡報</vt:lpstr>
      <vt:lpstr>PowerPoint 簡報</vt:lpstr>
      <vt:lpstr>PowerPoint 簡報</vt:lpstr>
      <vt:lpstr>PowerPoint 簡報</vt:lpstr>
      <vt:lpstr>學校填報系統（一）</vt:lpstr>
      <vt:lpstr>PowerPoint 簡報</vt:lpstr>
      <vt:lpstr>學校填報系統（三）</vt:lpstr>
      <vt:lpstr>學校填報系統（四）：填寫學校資料</vt:lpstr>
      <vt:lpstr>1、學校基本資料（國中頁面）</vt:lpstr>
      <vt:lpstr>2、學校基本資料（國小頁面）</vt:lpstr>
      <vt:lpstr>3、目標學生資料（國中國小頁面一致）</vt:lpstr>
      <vt:lpstr>4、資料檢核機制</vt:lpstr>
      <vt:lpstr>5、資料檢核後處理</vt:lpstr>
      <vt:lpstr>學校填報系統（五）：申請補助經費</vt:lpstr>
      <vt:lpstr>學校填報系統（六）：申請補助經費</vt:lpstr>
      <vt:lpstr>學校填報系統（七）：填寫經費概算表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學校填報系統（八）：填寫經費完成</vt:lpstr>
      <vt:lpstr>學校填報系統（九）：列印表單</vt:lpstr>
      <vt:lpstr>1、指標界定調查表</vt:lpstr>
      <vt:lpstr>2、經費需求彙整表</vt:lpstr>
      <vt:lpstr>學校填報系統（十）：上傳檢附資料</vt:lpstr>
      <vt:lpstr>學校填報系統（十一）：上傳檢附資料</vt:lpstr>
      <vt:lpstr>學校填報系統（十二）：查詢填報狀態</vt:lpstr>
      <vt:lpstr>PowerPoint 簡報</vt:lpstr>
      <vt:lpstr>學校填報系統 (十三)：查詢初審複審狀態</vt:lpstr>
      <vt:lpstr>學校填報系統 (十四)：執行成效與修正後計畫</vt:lpstr>
      <vt:lpstr>學校填報系統 (十五)：執行成效與修正後計畫</vt:lpstr>
      <vt:lpstr>學校填報系統 (十六)：執行情形</vt:lpstr>
      <vt:lpstr>學校填報系統 (十七)：上傳檔案</vt:lpstr>
      <vt:lpstr>PowerPoint 簡報</vt:lpstr>
      <vt:lpstr>系統及線上填報問題反應及處理</vt:lpstr>
      <vt:lpstr>106年度教育優先區 網路填報審查系統操作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shuyu</dc:creator>
  <cp:keywords>教育優先區</cp:keywords>
  <cp:lastModifiedBy>NTCU</cp:lastModifiedBy>
  <cp:revision>731</cp:revision>
  <dcterms:created xsi:type="dcterms:W3CDTF">2011-09-29T04:49:50Z</dcterms:created>
  <dcterms:modified xsi:type="dcterms:W3CDTF">2016-09-14T07:22:56Z</dcterms:modified>
</cp:coreProperties>
</file>